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0" r:id="rId8"/>
    <p:sldId id="261" r:id="rId9"/>
    <p:sldId id="262" r:id="rId10"/>
    <p:sldId id="263" r:id="rId11"/>
    <p:sldId id="264" r:id="rId1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33"/>
    <a:srgbClr val="C6395B"/>
    <a:srgbClr val="5A9300"/>
    <a:srgbClr val="F5F8E5"/>
    <a:srgbClr val="EACF4A"/>
    <a:srgbClr val="FFD900"/>
    <a:srgbClr val="FFF6C4"/>
    <a:srgbClr val="2830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9569EB-1F0A-4D3C-C7AB-699C7DD9F158}" v="433" dt="2025-07-01T12:24:16.595"/>
    <p1510:client id="{737D2AD8-1EF9-A922-1A31-E55E51F8F0D7}" v="2" dt="2025-07-02T10:58:17.504"/>
    <p1510:client id="{BC374221-9F37-D0BA-87EB-A8D3E2A2209E}" v="3652" dt="2025-07-02T10:47:39.4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ctor Blanquero" userId="S::victor@ovejasnegrasfoods.onmicrosoft.com::9f241e72-db3c-4f05-93b8-83997ac94b3f" providerId="AD" clId="Web-{737D2AD8-1EF9-A922-1A31-E55E51F8F0D7}"/>
    <pc:docChg chg="modSld">
      <pc:chgData name="Victor Blanquero" userId="S::victor@ovejasnegrasfoods.onmicrosoft.com::9f241e72-db3c-4f05-93b8-83997ac94b3f" providerId="AD" clId="Web-{737D2AD8-1EF9-A922-1A31-E55E51F8F0D7}" dt="2025-07-02T10:58:17.504" v="1" actId="1076"/>
      <pc:docMkLst>
        <pc:docMk/>
      </pc:docMkLst>
      <pc:sldChg chg="modSp">
        <pc:chgData name="Victor Blanquero" userId="S::victor@ovejasnegrasfoods.onmicrosoft.com::9f241e72-db3c-4f05-93b8-83997ac94b3f" providerId="AD" clId="Web-{737D2AD8-1EF9-A922-1A31-E55E51F8F0D7}" dt="2025-07-02T10:58:17.504" v="1" actId="1076"/>
        <pc:sldMkLst>
          <pc:docMk/>
          <pc:sldMk cId="2406273178" sldId="256"/>
        </pc:sldMkLst>
        <pc:picChg chg="mod">
          <ac:chgData name="Victor Blanquero" userId="S::victor@ovejasnegrasfoods.onmicrosoft.com::9f241e72-db3c-4f05-93b8-83997ac94b3f" providerId="AD" clId="Web-{737D2AD8-1EF9-A922-1A31-E55E51F8F0D7}" dt="2025-07-02T10:58:17.504" v="1" actId="1076"/>
          <ac:picMkLst>
            <pc:docMk/>
            <pc:sldMk cId="2406273178" sldId="256"/>
            <ac:picMk id="9" creationId="{8E5992A7-98C7-1602-4EF4-02FC691A906E}"/>
          </ac:picMkLst>
        </pc:picChg>
        <pc:picChg chg="mod">
          <ac:chgData name="Victor Blanquero" userId="S::victor@ovejasnegrasfoods.onmicrosoft.com::9f241e72-db3c-4f05-93b8-83997ac94b3f" providerId="AD" clId="Web-{737D2AD8-1EF9-A922-1A31-E55E51F8F0D7}" dt="2025-07-02T10:58:12.285" v="0" actId="1076"/>
          <ac:picMkLst>
            <pc:docMk/>
            <pc:sldMk cId="2406273178" sldId="256"/>
            <ac:picMk id="10" creationId="{1D07F591-63B5-2783-1DFE-87B145B7170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02/07/2025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02/07/2025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02/07/2025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02/07/2025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82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82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02/07/2025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02/07/2025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02/07/2025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02/07/2025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02/07/2025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02/07/2025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02/07/2025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02/07/2025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CF4A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AF27C7FA-C0A5-8B8E-8764-FF569395390C}"/>
              </a:ext>
            </a:extLst>
          </p:cNvPr>
          <p:cNvSpPr txBox="1"/>
          <p:nvPr/>
        </p:nvSpPr>
        <p:spPr>
          <a:xfrm>
            <a:off x="965203" y="2513704"/>
            <a:ext cx="4935224" cy="495520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b="1">
                <a:solidFill>
                  <a:srgbClr val="283069"/>
                </a:solidFill>
                <a:latin typeface="Californian FB"/>
                <a:cs typeface="Levenim MT"/>
              </a:rPr>
              <a:t>MENÚ 1 (TODO A COMPARTIR)</a:t>
            </a:r>
          </a:p>
          <a:p>
            <a:pPr algn="ctr"/>
            <a:endParaRPr lang="es-ES">
              <a:solidFill>
                <a:srgbClr val="283069"/>
              </a:solidFill>
            </a:endParaRPr>
          </a:p>
          <a:p>
            <a:pPr algn="ctr"/>
            <a:r>
              <a:rPr lang="es-ES" sz="1600" b="1">
                <a:solidFill>
                  <a:srgbClr val="283069"/>
                </a:solidFill>
                <a:latin typeface="Californian FB"/>
              </a:rPr>
              <a:t>PARA EMPEZAR</a:t>
            </a:r>
          </a:p>
          <a:p>
            <a:pPr algn="ctr"/>
            <a:r>
              <a:rPr lang="es-ES" sz="1200">
                <a:solidFill>
                  <a:srgbClr val="C6395B"/>
                </a:solidFill>
                <a:latin typeface="Grandview Display"/>
              </a:rPr>
              <a:t>Tabla de chacinas (jamón, caña, salchichón y lomito)</a:t>
            </a:r>
          </a:p>
          <a:p>
            <a:pPr algn="ctr"/>
            <a:r>
              <a:rPr lang="es-ES" sz="1200">
                <a:solidFill>
                  <a:srgbClr val="C6395B"/>
                </a:solidFill>
                <a:latin typeface="Grandview Display"/>
              </a:rPr>
              <a:t>Ensaladilla sevillana de gambas a la manzanilla</a:t>
            </a:r>
          </a:p>
          <a:p>
            <a:pPr algn="ctr"/>
            <a:endParaRPr lang="es-ES" sz="1200">
              <a:solidFill>
                <a:srgbClr val="C6395B"/>
              </a:solidFill>
              <a:latin typeface="Grandview Display"/>
            </a:endParaRPr>
          </a:p>
          <a:p>
            <a:pPr algn="ctr"/>
            <a:endParaRPr lang="es-ES" sz="1200">
              <a:solidFill>
                <a:srgbClr val="C6395B"/>
              </a:solidFill>
              <a:latin typeface="Grandview Display"/>
            </a:endParaRPr>
          </a:p>
          <a:p>
            <a:pPr algn="ctr"/>
            <a:r>
              <a:rPr lang="es-ES" sz="1600" b="1">
                <a:solidFill>
                  <a:srgbClr val="283069"/>
                </a:solidFill>
                <a:latin typeface="Californian FB"/>
              </a:rPr>
              <a:t>CONTINUAMOS</a:t>
            </a:r>
            <a:endParaRPr lang="es-ES">
              <a:solidFill>
                <a:srgbClr val="283069"/>
              </a:solidFill>
            </a:endParaRPr>
          </a:p>
          <a:p>
            <a:pPr algn="ctr"/>
            <a:r>
              <a:rPr lang="es-ES" sz="1200" err="1">
                <a:solidFill>
                  <a:srgbClr val="C6395B"/>
                </a:solidFill>
                <a:latin typeface="Grandview Display"/>
              </a:rPr>
              <a:t>Steak</a:t>
            </a:r>
            <a:r>
              <a:rPr lang="es-ES" sz="1200">
                <a:solidFill>
                  <a:srgbClr val="C6395B"/>
                </a:solidFill>
                <a:latin typeface="Grandview Display"/>
              </a:rPr>
              <a:t> tartar de vaca con tostas</a:t>
            </a:r>
          </a:p>
          <a:p>
            <a:pPr algn="ctr"/>
            <a:r>
              <a:rPr lang="es-ES" sz="1200">
                <a:solidFill>
                  <a:srgbClr val="C6395B"/>
                </a:solidFill>
                <a:latin typeface="Grandview Display"/>
              </a:rPr>
              <a:t>Croquetas de jamón</a:t>
            </a:r>
          </a:p>
          <a:p>
            <a:pPr algn="ctr"/>
            <a:r>
              <a:rPr lang="es-ES" sz="1200">
                <a:solidFill>
                  <a:srgbClr val="C6395B"/>
                </a:solidFill>
                <a:latin typeface="Grandview Display"/>
              </a:rPr>
              <a:t>Revuelto de calabacín y morcilla de arroz</a:t>
            </a:r>
          </a:p>
          <a:p>
            <a:pPr algn="ctr"/>
            <a:endParaRPr lang="es-ES" sz="1200">
              <a:solidFill>
                <a:srgbClr val="C6395B"/>
              </a:solidFill>
              <a:latin typeface="Grandview Display"/>
            </a:endParaRPr>
          </a:p>
          <a:p>
            <a:pPr algn="ctr"/>
            <a:endParaRPr lang="es-ES" sz="1200">
              <a:solidFill>
                <a:srgbClr val="C6395B"/>
              </a:solidFill>
              <a:latin typeface="Grandview Display"/>
            </a:endParaRPr>
          </a:p>
          <a:p>
            <a:pPr algn="ctr"/>
            <a:r>
              <a:rPr lang="es-ES" sz="1600" b="1">
                <a:solidFill>
                  <a:srgbClr val="283069"/>
                </a:solidFill>
                <a:latin typeface="Californian FB"/>
              </a:rPr>
              <a:t>PARA FINALIZAR</a:t>
            </a:r>
            <a:endParaRPr lang="es-ES">
              <a:solidFill>
                <a:srgbClr val="283069"/>
              </a:solidFill>
            </a:endParaRPr>
          </a:p>
          <a:p>
            <a:pPr algn="ctr"/>
            <a:r>
              <a:rPr lang="es-ES" sz="1200">
                <a:solidFill>
                  <a:srgbClr val="C6395B"/>
                </a:solidFill>
                <a:latin typeface="Grandview Display"/>
              </a:rPr>
              <a:t>Lomo de vaca trinchado con patatas, pimientos y </a:t>
            </a:r>
            <a:r>
              <a:rPr lang="es-ES" sz="1200" err="1">
                <a:solidFill>
                  <a:srgbClr val="C6395B"/>
                </a:solidFill>
                <a:latin typeface="Grandview Display"/>
              </a:rPr>
              <a:t>cherry</a:t>
            </a:r>
            <a:r>
              <a:rPr lang="es-ES" sz="1200">
                <a:solidFill>
                  <a:srgbClr val="C6395B"/>
                </a:solidFill>
                <a:latin typeface="Grandview Display"/>
              </a:rPr>
              <a:t> fritos</a:t>
            </a:r>
          </a:p>
          <a:p>
            <a:pPr algn="ctr"/>
            <a:endParaRPr lang="es-ES" sz="1200">
              <a:solidFill>
                <a:srgbClr val="C6395B"/>
              </a:solidFill>
              <a:latin typeface="Grandview Display"/>
            </a:endParaRPr>
          </a:p>
          <a:p>
            <a:pPr algn="ctr"/>
            <a:endParaRPr lang="es-ES" sz="1200">
              <a:solidFill>
                <a:srgbClr val="C6395B"/>
              </a:solidFill>
              <a:latin typeface="Grandview Display"/>
            </a:endParaRPr>
          </a:p>
          <a:p>
            <a:pPr algn="ctr"/>
            <a:r>
              <a:rPr lang="es-ES" sz="1600" b="1">
                <a:solidFill>
                  <a:srgbClr val="283069"/>
                </a:solidFill>
                <a:latin typeface="Californian FB"/>
              </a:rPr>
              <a:t>Y DE POSTRE</a:t>
            </a:r>
            <a:endParaRPr lang="es-ES">
              <a:solidFill>
                <a:srgbClr val="283069"/>
              </a:solidFill>
            </a:endParaRPr>
          </a:p>
          <a:p>
            <a:pPr algn="ctr"/>
            <a:r>
              <a:rPr lang="es-ES" sz="1200">
                <a:solidFill>
                  <a:srgbClr val="C6395B"/>
                </a:solidFill>
                <a:latin typeface="Grandview Display"/>
              </a:rPr>
              <a:t>Surtido de postres </a:t>
            </a:r>
            <a:r>
              <a:rPr lang="es-ES" sz="1200" err="1">
                <a:solidFill>
                  <a:srgbClr val="C6395B"/>
                </a:solidFill>
                <a:latin typeface="Grandview Display"/>
              </a:rPr>
              <a:t>Casalimón</a:t>
            </a:r>
            <a:endParaRPr lang="es-ES" sz="1200">
              <a:solidFill>
                <a:srgbClr val="C6395B"/>
              </a:solidFill>
              <a:latin typeface="Grandview Display"/>
            </a:endParaRPr>
          </a:p>
          <a:p>
            <a:pPr algn="ctr"/>
            <a:endParaRPr lang="es-ES" sz="1200">
              <a:solidFill>
                <a:srgbClr val="283069"/>
              </a:solidFill>
              <a:latin typeface="Grandview Display"/>
            </a:endParaRPr>
          </a:p>
          <a:p>
            <a:pPr algn="ctr"/>
            <a:endParaRPr lang="es-ES" sz="1200">
              <a:solidFill>
                <a:srgbClr val="283069"/>
              </a:solidFill>
            </a:endParaRPr>
          </a:p>
          <a:p>
            <a:pPr algn="ctr"/>
            <a:r>
              <a:rPr lang="es-ES" sz="2400" b="1">
                <a:solidFill>
                  <a:srgbClr val="283069"/>
                </a:solidFill>
                <a:latin typeface="Californian FB"/>
                <a:cs typeface="Levenim MT"/>
              </a:rPr>
              <a:t>45€</a:t>
            </a:r>
          </a:p>
          <a:p>
            <a:pPr algn="ctr"/>
            <a:r>
              <a:rPr lang="es-ES" sz="1200" b="1">
                <a:solidFill>
                  <a:srgbClr val="283069"/>
                </a:solidFill>
                <a:latin typeface="Grandview Display"/>
              </a:rPr>
              <a:t>Precio por persona</a:t>
            </a:r>
          </a:p>
        </p:txBody>
      </p:sp>
      <p:pic>
        <p:nvPicPr>
          <p:cNvPr id="3" name="Imagen 2" descr="Logotipo&#10;&#10;El contenido generado por IA puede ser incorrecto.">
            <a:extLst>
              <a:ext uri="{FF2B5EF4-FFF2-40B4-BE49-F238E27FC236}">
                <a16:creationId xmlns:a16="http://schemas.microsoft.com/office/drawing/2014/main" id="{D4E18435-B18A-D851-7BA8-1B65E6F1DB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4895" y="912256"/>
            <a:ext cx="3242209" cy="1103915"/>
          </a:xfrm>
          <a:prstGeom prst="rect">
            <a:avLst/>
          </a:prstGeom>
        </p:spPr>
      </p:pic>
      <p:pic>
        <p:nvPicPr>
          <p:cNvPr id="4" name="Imagen 3" descr="Imagen que contiene Patrón de fondo&#10;&#10;El contenido generado por IA puede ser incorrecto.">
            <a:extLst>
              <a:ext uri="{FF2B5EF4-FFF2-40B4-BE49-F238E27FC236}">
                <a16:creationId xmlns:a16="http://schemas.microsoft.com/office/drawing/2014/main" id="{31D85294-AB9A-D4CB-2682-4E91166CF1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5954" y="7309704"/>
            <a:ext cx="1964832" cy="2137953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14288C83-5E12-D5C5-714E-FB76FC2BCF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3492" y="3844814"/>
            <a:ext cx="217652" cy="214463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8E5992A7-98C7-1602-4EF4-02FC691A90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09749" y="5673206"/>
            <a:ext cx="217652" cy="214463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1D07F591-63B5-2783-1DFE-87B145B717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30663" y="4885480"/>
            <a:ext cx="217652" cy="214463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2E3DBE9C-FF39-8D1F-87E7-2098D61F98E0}"/>
              </a:ext>
            </a:extLst>
          </p:cNvPr>
          <p:cNvSpPr txBox="1"/>
          <p:nvPr/>
        </p:nvSpPr>
        <p:spPr>
          <a:xfrm>
            <a:off x="506011" y="7975200"/>
            <a:ext cx="3085853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1000">
                <a:solidFill>
                  <a:srgbClr val="283069"/>
                </a:solidFill>
                <a:latin typeface="Grandview Display"/>
              </a:rPr>
              <a:t>Las bebidas ilimitadas comenzarán cuando lleguen los invitados y terminarán cuando se sirvan los postres. Las bebidas previas al inicio del menú no están incluidas en el precio.</a:t>
            </a:r>
          </a:p>
          <a:p>
            <a:endParaRPr lang="es-ES" sz="1000">
              <a:solidFill>
                <a:srgbClr val="283069"/>
              </a:solidFill>
              <a:latin typeface="Grandview Display"/>
            </a:endParaRPr>
          </a:p>
          <a:p>
            <a:r>
              <a:rPr lang="es-ES" sz="1000">
                <a:solidFill>
                  <a:srgbClr val="283069"/>
                </a:solidFill>
                <a:latin typeface="Grandview Display"/>
              </a:rPr>
              <a:t>Menús sujetos a modificaciones por cambio de carta o temporada.</a:t>
            </a:r>
          </a:p>
          <a:p>
            <a:endParaRPr lang="es-ES" sz="1000">
              <a:solidFill>
                <a:srgbClr val="283069"/>
              </a:solidFill>
              <a:latin typeface="Grandview Display"/>
            </a:endParaRPr>
          </a:p>
          <a:p>
            <a:r>
              <a:rPr lang="es-ES" sz="1000">
                <a:solidFill>
                  <a:srgbClr val="283069"/>
                </a:solidFill>
                <a:latin typeface="Grandview Display"/>
              </a:rPr>
              <a:t>Precio con IVA incluido.</a:t>
            </a:r>
          </a:p>
        </p:txBody>
      </p:sp>
      <p:pic>
        <p:nvPicPr>
          <p:cNvPr id="12" name="Imagen 11" descr="Imagen que contiene dibujo, luz, alimentos&#10;&#10;El contenido generado por IA puede ser incorrecto.">
            <a:extLst>
              <a:ext uri="{FF2B5EF4-FFF2-40B4-BE49-F238E27FC236}">
                <a16:creationId xmlns:a16="http://schemas.microsoft.com/office/drawing/2014/main" id="{6825F8A1-AB51-0F46-6F96-8D536806D8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56522" y="496594"/>
            <a:ext cx="1606006" cy="421953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53DA5E6E-70F7-F927-777D-BF5405F9EF8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840000">
            <a:off x="43654" y="-430082"/>
            <a:ext cx="1694204" cy="2778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CF4A">
            <a:alpha val="20000"/>
          </a:srgb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AD76F70-7A6D-0DD7-4F02-3E0D9203CE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71ACD8A-5E72-A777-5F2C-5AF60956AFCE}"/>
              </a:ext>
            </a:extLst>
          </p:cNvPr>
          <p:cNvSpPr txBox="1"/>
          <p:nvPr/>
        </p:nvSpPr>
        <p:spPr>
          <a:xfrm>
            <a:off x="965203" y="2513704"/>
            <a:ext cx="4935224" cy="477053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b="1">
                <a:solidFill>
                  <a:srgbClr val="283069"/>
                </a:solidFill>
                <a:latin typeface="Californian FB"/>
                <a:cs typeface="Levenim MT"/>
              </a:rPr>
              <a:t>MENÚ 2</a:t>
            </a:r>
          </a:p>
          <a:p>
            <a:pPr algn="ctr"/>
            <a:endParaRPr lang="es-ES">
              <a:solidFill>
                <a:srgbClr val="283069"/>
              </a:solidFill>
            </a:endParaRPr>
          </a:p>
          <a:p>
            <a:pPr algn="ctr"/>
            <a:r>
              <a:rPr lang="es-ES" sz="1600" b="1">
                <a:solidFill>
                  <a:srgbClr val="283069"/>
                </a:solidFill>
                <a:latin typeface="Californian FB"/>
              </a:rPr>
              <a:t>PARA COMPARTIR</a:t>
            </a:r>
          </a:p>
          <a:p>
            <a:pPr algn="ctr"/>
            <a:r>
              <a:rPr lang="es-ES" sz="1200">
                <a:solidFill>
                  <a:srgbClr val="C6395B"/>
                </a:solidFill>
                <a:latin typeface="Grandview Display"/>
              </a:rPr>
              <a:t>Terrina de foie con mermelada casera</a:t>
            </a:r>
          </a:p>
          <a:p>
            <a:pPr algn="ctr"/>
            <a:r>
              <a:rPr lang="es-ES" sz="1200">
                <a:solidFill>
                  <a:srgbClr val="C6395B"/>
                </a:solidFill>
                <a:latin typeface="Grandview Display"/>
              </a:rPr>
              <a:t>Ensaladilla sevillana de gambas</a:t>
            </a:r>
          </a:p>
          <a:p>
            <a:pPr algn="ctr"/>
            <a:r>
              <a:rPr lang="es-ES" sz="1200">
                <a:solidFill>
                  <a:srgbClr val="C6395B"/>
                </a:solidFill>
                <a:latin typeface="Grandview Display"/>
              </a:rPr>
              <a:t>Buñuelos de bacalao con alioli de membrillo</a:t>
            </a:r>
          </a:p>
          <a:p>
            <a:pPr algn="ctr"/>
            <a:endParaRPr lang="es-ES" sz="1200">
              <a:solidFill>
                <a:srgbClr val="C6395B"/>
              </a:solidFill>
              <a:latin typeface="Grandview Display"/>
            </a:endParaRPr>
          </a:p>
          <a:p>
            <a:pPr algn="ctr"/>
            <a:endParaRPr lang="es-ES" sz="1200">
              <a:solidFill>
                <a:srgbClr val="C6395B"/>
              </a:solidFill>
              <a:latin typeface="Grandview Display"/>
            </a:endParaRPr>
          </a:p>
          <a:p>
            <a:pPr algn="ctr"/>
            <a:r>
              <a:rPr lang="es-ES" sz="1600" b="1">
                <a:solidFill>
                  <a:srgbClr val="283069"/>
                </a:solidFill>
                <a:latin typeface="Californian FB"/>
              </a:rPr>
              <a:t>INDIVIDUAL 1º</a:t>
            </a:r>
          </a:p>
          <a:p>
            <a:pPr algn="ctr"/>
            <a:r>
              <a:rPr lang="es-ES" sz="1200">
                <a:solidFill>
                  <a:srgbClr val="C6395B"/>
                </a:solidFill>
                <a:latin typeface="Grandview Display"/>
              </a:rPr>
              <a:t>Arroz marinero</a:t>
            </a:r>
            <a:endParaRPr lang="es-ES" sz="1200">
              <a:latin typeface="Grandview Display"/>
            </a:endParaRPr>
          </a:p>
          <a:p>
            <a:pPr algn="ctr"/>
            <a:endParaRPr lang="es-ES" sz="1200">
              <a:solidFill>
                <a:srgbClr val="C6395B"/>
              </a:solidFill>
              <a:latin typeface="Grandview Display"/>
            </a:endParaRPr>
          </a:p>
          <a:p>
            <a:pPr algn="ctr"/>
            <a:endParaRPr lang="es-ES" sz="1200">
              <a:solidFill>
                <a:srgbClr val="C6395B"/>
              </a:solidFill>
              <a:latin typeface="Grandview Display"/>
            </a:endParaRPr>
          </a:p>
          <a:p>
            <a:pPr algn="ctr"/>
            <a:r>
              <a:rPr lang="es-ES" sz="1600" b="1">
                <a:solidFill>
                  <a:srgbClr val="283069"/>
                </a:solidFill>
                <a:latin typeface="Californian FB"/>
              </a:rPr>
              <a:t>INDIVIDUAL 2º</a:t>
            </a:r>
          </a:p>
          <a:p>
            <a:pPr algn="ctr"/>
            <a:r>
              <a:rPr lang="es-ES" sz="1200">
                <a:solidFill>
                  <a:srgbClr val="C6395B"/>
                </a:solidFill>
                <a:latin typeface="Grandview Display"/>
              </a:rPr>
              <a:t>Presa con patata trufada</a:t>
            </a:r>
          </a:p>
          <a:p>
            <a:pPr algn="ctr"/>
            <a:endParaRPr lang="es-ES" sz="1200">
              <a:solidFill>
                <a:srgbClr val="C6395B"/>
              </a:solidFill>
              <a:latin typeface="Grandview Display"/>
            </a:endParaRPr>
          </a:p>
          <a:p>
            <a:pPr algn="ctr"/>
            <a:endParaRPr lang="es-ES" sz="1200">
              <a:solidFill>
                <a:srgbClr val="C6395B"/>
              </a:solidFill>
              <a:latin typeface="Grandview Display"/>
            </a:endParaRPr>
          </a:p>
          <a:p>
            <a:pPr algn="ctr"/>
            <a:r>
              <a:rPr lang="es-ES" sz="1600" b="1">
                <a:solidFill>
                  <a:srgbClr val="283069"/>
                </a:solidFill>
                <a:latin typeface="Californian FB"/>
              </a:rPr>
              <a:t>Y DE POSTRE</a:t>
            </a:r>
            <a:endParaRPr lang="es-ES">
              <a:solidFill>
                <a:srgbClr val="283069"/>
              </a:solidFill>
            </a:endParaRPr>
          </a:p>
          <a:p>
            <a:pPr algn="ctr"/>
            <a:r>
              <a:rPr lang="es-ES" sz="1200">
                <a:solidFill>
                  <a:srgbClr val="C6395B"/>
                </a:solidFill>
                <a:latin typeface="Grandview Display"/>
              </a:rPr>
              <a:t>Tarta de limón y merengue</a:t>
            </a:r>
            <a:endParaRPr lang="es-ES"/>
          </a:p>
          <a:p>
            <a:pPr algn="ctr"/>
            <a:endParaRPr lang="es-ES" sz="1200">
              <a:solidFill>
                <a:srgbClr val="283069"/>
              </a:solidFill>
              <a:latin typeface="Grandview Display"/>
            </a:endParaRPr>
          </a:p>
          <a:p>
            <a:pPr algn="ctr"/>
            <a:endParaRPr lang="es-ES" sz="1200">
              <a:solidFill>
                <a:srgbClr val="283069"/>
              </a:solidFill>
            </a:endParaRPr>
          </a:p>
          <a:p>
            <a:pPr algn="ctr"/>
            <a:r>
              <a:rPr lang="es-ES" sz="2400" b="1">
                <a:solidFill>
                  <a:srgbClr val="283069"/>
                </a:solidFill>
                <a:latin typeface="Californian FB"/>
                <a:cs typeface="Levenim MT"/>
              </a:rPr>
              <a:t>53€</a:t>
            </a:r>
          </a:p>
          <a:p>
            <a:pPr algn="ctr"/>
            <a:r>
              <a:rPr lang="es-ES" sz="1200" b="1">
                <a:solidFill>
                  <a:srgbClr val="283069"/>
                </a:solidFill>
                <a:latin typeface="Grandview Display"/>
              </a:rPr>
              <a:t>Precio por persona</a:t>
            </a:r>
          </a:p>
        </p:txBody>
      </p:sp>
      <p:pic>
        <p:nvPicPr>
          <p:cNvPr id="3" name="Imagen 2" descr="Logotipo&#10;&#10;El contenido generado por IA puede ser incorrecto.">
            <a:extLst>
              <a:ext uri="{FF2B5EF4-FFF2-40B4-BE49-F238E27FC236}">
                <a16:creationId xmlns:a16="http://schemas.microsoft.com/office/drawing/2014/main" id="{B2E5D041-F961-5162-AC84-1B92B76C9A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4895" y="912256"/>
            <a:ext cx="3242209" cy="1103915"/>
          </a:xfrm>
          <a:prstGeom prst="rect">
            <a:avLst/>
          </a:prstGeom>
        </p:spPr>
      </p:pic>
      <p:pic>
        <p:nvPicPr>
          <p:cNvPr id="4" name="Imagen 3" descr="Imagen que contiene Patrón de fondo&#10;&#10;El contenido generado por IA puede ser incorrecto.">
            <a:extLst>
              <a:ext uri="{FF2B5EF4-FFF2-40B4-BE49-F238E27FC236}">
                <a16:creationId xmlns:a16="http://schemas.microsoft.com/office/drawing/2014/main" id="{E656FC97-B934-BFEB-4D29-D6DF556DF6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5954" y="7309704"/>
            <a:ext cx="1964832" cy="2137953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6B1CDFBF-4AC4-1CB0-4F0D-C47D93B671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3492" y="3982877"/>
            <a:ext cx="217652" cy="214463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8ACCB801-7977-A8C4-1E3F-060850960E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4497" y="5648257"/>
            <a:ext cx="216933" cy="213773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B7D17C6E-819B-D390-CF99-3AAA67E18A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15915" y="4828511"/>
            <a:ext cx="217652" cy="214463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DB661B3A-C1DB-5644-7876-CA81ECD4B719}"/>
              </a:ext>
            </a:extLst>
          </p:cNvPr>
          <p:cNvSpPr txBox="1"/>
          <p:nvPr/>
        </p:nvSpPr>
        <p:spPr>
          <a:xfrm>
            <a:off x="506011" y="7975200"/>
            <a:ext cx="3085853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1000">
                <a:solidFill>
                  <a:srgbClr val="283069"/>
                </a:solidFill>
                <a:latin typeface="Grandview Display"/>
              </a:rPr>
              <a:t>Las bebidas ilimitadas comenzarán cuando lleguen los invitados y terminarán cuando se sirvan los postres. Las bebidas previas al inicio del menú no están incluidas en el precio.</a:t>
            </a:r>
          </a:p>
          <a:p>
            <a:endParaRPr lang="es-ES" sz="1000">
              <a:solidFill>
                <a:srgbClr val="283069"/>
              </a:solidFill>
              <a:latin typeface="Grandview Display"/>
            </a:endParaRPr>
          </a:p>
          <a:p>
            <a:r>
              <a:rPr lang="es-ES" sz="1000">
                <a:solidFill>
                  <a:srgbClr val="283069"/>
                </a:solidFill>
                <a:latin typeface="Grandview Display"/>
              </a:rPr>
              <a:t>Menús sujetos a modificaciones por cambio de carta o temporada.</a:t>
            </a:r>
          </a:p>
          <a:p>
            <a:endParaRPr lang="es-ES" sz="1000">
              <a:solidFill>
                <a:srgbClr val="283069"/>
              </a:solidFill>
              <a:latin typeface="Grandview Display"/>
            </a:endParaRPr>
          </a:p>
          <a:p>
            <a:r>
              <a:rPr lang="es-ES" sz="1000">
                <a:solidFill>
                  <a:srgbClr val="283069"/>
                </a:solidFill>
                <a:latin typeface="Grandview Display"/>
              </a:rPr>
              <a:t>Precio con IVA incluido.</a:t>
            </a:r>
          </a:p>
        </p:txBody>
      </p:sp>
      <p:pic>
        <p:nvPicPr>
          <p:cNvPr id="12" name="Imagen 11" descr="Imagen que contiene dibujo, luz, alimentos&#10;&#10;El contenido generado por IA puede ser incorrecto.">
            <a:extLst>
              <a:ext uri="{FF2B5EF4-FFF2-40B4-BE49-F238E27FC236}">
                <a16:creationId xmlns:a16="http://schemas.microsoft.com/office/drawing/2014/main" id="{BEA63EFA-D083-AAC0-851E-1711576DEB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56522" y="496594"/>
            <a:ext cx="1606006" cy="421953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6D1A941C-5979-79FF-719B-7C85AF6E44A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840000">
            <a:off x="43654" y="-430082"/>
            <a:ext cx="1694204" cy="2778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668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CF4A">
            <a:alpha val="20000"/>
          </a:srgb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FE342C1-3E4C-3159-1461-07E6DB9004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F94A959-009A-4DD2-47C0-B6A24C4E0999}"/>
              </a:ext>
            </a:extLst>
          </p:cNvPr>
          <p:cNvSpPr txBox="1"/>
          <p:nvPr/>
        </p:nvSpPr>
        <p:spPr>
          <a:xfrm>
            <a:off x="965203" y="2513704"/>
            <a:ext cx="4935224" cy="458587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b="1">
                <a:solidFill>
                  <a:srgbClr val="283069"/>
                </a:solidFill>
                <a:latin typeface="Californian FB"/>
                <a:cs typeface="Levenim MT"/>
              </a:rPr>
              <a:t>MENÚ 3 - DEGUSTACIÓN</a:t>
            </a:r>
          </a:p>
          <a:p>
            <a:pPr algn="ctr"/>
            <a:endParaRPr lang="es-ES">
              <a:solidFill>
                <a:srgbClr val="283069"/>
              </a:solidFill>
            </a:endParaRPr>
          </a:p>
          <a:p>
            <a:pPr algn="ctr"/>
            <a:r>
              <a:rPr lang="es-ES" sz="1600" b="1">
                <a:solidFill>
                  <a:srgbClr val="283069"/>
                </a:solidFill>
                <a:latin typeface="Californian FB"/>
              </a:rPr>
              <a:t>INDIVIDUAL</a:t>
            </a:r>
          </a:p>
          <a:p>
            <a:pPr algn="ctr"/>
            <a:r>
              <a:rPr lang="es-ES" sz="1200">
                <a:solidFill>
                  <a:srgbClr val="C6395B"/>
                </a:solidFill>
                <a:latin typeface="Grandview Display"/>
              </a:rPr>
              <a:t>Terrina de foie</a:t>
            </a:r>
          </a:p>
          <a:p>
            <a:pPr algn="ctr"/>
            <a:r>
              <a:rPr lang="es-ES" sz="1200">
                <a:solidFill>
                  <a:srgbClr val="C6395B"/>
                </a:solidFill>
                <a:latin typeface="Grandview Display"/>
              </a:rPr>
              <a:t>Tartar de atún con ajoblanco de pistacho</a:t>
            </a:r>
            <a:endParaRPr lang="es-ES"/>
          </a:p>
          <a:p>
            <a:pPr algn="ctr"/>
            <a:endParaRPr lang="es-ES" sz="1200">
              <a:solidFill>
                <a:srgbClr val="C6395B"/>
              </a:solidFill>
              <a:latin typeface="Grandview Display"/>
            </a:endParaRPr>
          </a:p>
          <a:p>
            <a:pPr algn="ctr"/>
            <a:endParaRPr lang="es-ES" sz="1200">
              <a:solidFill>
                <a:srgbClr val="C6395B"/>
              </a:solidFill>
              <a:latin typeface="Grandview Display"/>
            </a:endParaRPr>
          </a:p>
          <a:p>
            <a:pPr algn="ctr"/>
            <a:r>
              <a:rPr lang="es-ES" sz="1600" b="1">
                <a:solidFill>
                  <a:srgbClr val="283069"/>
                </a:solidFill>
                <a:latin typeface="Californian FB"/>
              </a:rPr>
              <a:t>PRIMERO</a:t>
            </a:r>
          </a:p>
          <a:p>
            <a:pPr algn="ctr"/>
            <a:r>
              <a:rPr lang="es-ES" sz="1200">
                <a:solidFill>
                  <a:srgbClr val="C6395B"/>
                </a:solidFill>
                <a:latin typeface="Grandview Display"/>
              </a:rPr>
              <a:t>Corvina con </a:t>
            </a:r>
            <a:r>
              <a:rPr lang="es-ES" sz="1200" err="1">
                <a:solidFill>
                  <a:srgbClr val="C6395B"/>
                </a:solidFill>
                <a:latin typeface="Grandview Display"/>
              </a:rPr>
              <a:t>Parmentier</a:t>
            </a:r>
            <a:r>
              <a:rPr lang="es-ES" sz="1200">
                <a:solidFill>
                  <a:srgbClr val="C6395B"/>
                </a:solidFill>
                <a:latin typeface="Grandview Display"/>
              </a:rPr>
              <a:t> y alcachofas</a:t>
            </a:r>
            <a:endParaRPr lang="es-ES"/>
          </a:p>
          <a:p>
            <a:pPr algn="ctr"/>
            <a:endParaRPr lang="es-ES" sz="1200">
              <a:solidFill>
                <a:srgbClr val="C6395B"/>
              </a:solidFill>
              <a:latin typeface="Grandview Display"/>
            </a:endParaRPr>
          </a:p>
          <a:p>
            <a:pPr algn="ctr"/>
            <a:endParaRPr lang="es-ES" sz="1200">
              <a:solidFill>
                <a:srgbClr val="C6395B"/>
              </a:solidFill>
              <a:latin typeface="Grandview Display"/>
            </a:endParaRPr>
          </a:p>
          <a:p>
            <a:pPr algn="ctr"/>
            <a:r>
              <a:rPr lang="es-ES" sz="1600" b="1">
                <a:solidFill>
                  <a:srgbClr val="283069"/>
                </a:solidFill>
                <a:latin typeface="Californian FB"/>
              </a:rPr>
              <a:t>SEGUNDO</a:t>
            </a:r>
          </a:p>
          <a:p>
            <a:pPr algn="ctr"/>
            <a:r>
              <a:rPr lang="es-ES" sz="1200">
                <a:solidFill>
                  <a:srgbClr val="C6395B"/>
                </a:solidFill>
                <a:latin typeface="Grandview Display"/>
              </a:rPr>
              <a:t>Lingote de lomo de vaca con boniato y piquillos confitados</a:t>
            </a:r>
          </a:p>
          <a:p>
            <a:pPr algn="ctr"/>
            <a:endParaRPr lang="es-ES" sz="1200">
              <a:solidFill>
                <a:srgbClr val="C6395B"/>
              </a:solidFill>
              <a:latin typeface="Grandview Display"/>
            </a:endParaRPr>
          </a:p>
          <a:p>
            <a:pPr algn="ctr"/>
            <a:endParaRPr lang="es-ES" sz="1200">
              <a:solidFill>
                <a:srgbClr val="C6395B"/>
              </a:solidFill>
              <a:latin typeface="Grandview Display"/>
            </a:endParaRPr>
          </a:p>
          <a:p>
            <a:pPr algn="ctr"/>
            <a:r>
              <a:rPr lang="es-ES" sz="1600" b="1">
                <a:solidFill>
                  <a:srgbClr val="283069"/>
                </a:solidFill>
                <a:latin typeface="Californian FB"/>
              </a:rPr>
              <a:t>Y DE POSTRE</a:t>
            </a:r>
            <a:endParaRPr lang="es-ES">
              <a:solidFill>
                <a:srgbClr val="283069"/>
              </a:solidFill>
            </a:endParaRPr>
          </a:p>
          <a:p>
            <a:pPr algn="ctr"/>
            <a:r>
              <a:rPr lang="es-ES" sz="1200">
                <a:solidFill>
                  <a:srgbClr val="C6395B"/>
                </a:solidFill>
                <a:latin typeface="Grandview Display"/>
              </a:rPr>
              <a:t>Tocino de cielo con helado</a:t>
            </a:r>
            <a:endParaRPr lang="es-ES"/>
          </a:p>
          <a:p>
            <a:pPr algn="ctr"/>
            <a:endParaRPr lang="es-ES" sz="1200">
              <a:solidFill>
                <a:srgbClr val="283069"/>
              </a:solidFill>
              <a:latin typeface="Grandview Display"/>
            </a:endParaRPr>
          </a:p>
          <a:p>
            <a:pPr algn="ctr"/>
            <a:endParaRPr lang="es-ES" sz="1200">
              <a:solidFill>
                <a:srgbClr val="283069"/>
              </a:solidFill>
            </a:endParaRPr>
          </a:p>
          <a:p>
            <a:pPr algn="ctr"/>
            <a:r>
              <a:rPr lang="es-ES" sz="2400" b="1">
                <a:solidFill>
                  <a:srgbClr val="283069"/>
                </a:solidFill>
                <a:latin typeface="Californian FB"/>
                <a:cs typeface="Levenim MT"/>
              </a:rPr>
              <a:t>62€</a:t>
            </a:r>
          </a:p>
          <a:p>
            <a:pPr algn="ctr"/>
            <a:r>
              <a:rPr lang="es-ES" sz="1200" b="1">
                <a:solidFill>
                  <a:srgbClr val="283069"/>
                </a:solidFill>
                <a:latin typeface="Grandview Display"/>
              </a:rPr>
              <a:t>Precio por persona</a:t>
            </a:r>
          </a:p>
        </p:txBody>
      </p:sp>
      <p:pic>
        <p:nvPicPr>
          <p:cNvPr id="3" name="Imagen 2" descr="Logotipo&#10;&#10;El contenido generado por IA puede ser incorrecto.">
            <a:extLst>
              <a:ext uri="{FF2B5EF4-FFF2-40B4-BE49-F238E27FC236}">
                <a16:creationId xmlns:a16="http://schemas.microsoft.com/office/drawing/2014/main" id="{67513224-89C3-BF8D-0CEC-4545FEF15E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4895" y="912256"/>
            <a:ext cx="3242209" cy="1103915"/>
          </a:xfrm>
          <a:prstGeom prst="rect">
            <a:avLst/>
          </a:prstGeom>
        </p:spPr>
      </p:pic>
      <p:pic>
        <p:nvPicPr>
          <p:cNvPr id="4" name="Imagen 3" descr="Imagen que contiene Patrón de fondo&#10;&#10;El contenido generado por IA puede ser incorrecto.">
            <a:extLst>
              <a:ext uri="{FF2B5EF4-FFF2-40B4-BE49-F238E27FC236}">
                <a16:creationId xmlns:a16="http://schemas.microsoft.com/office/drawing/2014/main" id="{167DADDC-3DCB-15E8-4F14-85D1C3A465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5954" y="7309704"/>
            <a:ext cx="1964832" cy="2137953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802FCBD6-6469-399F-D155-DE2057E672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3492" y="3827556"/>
            <a:ext cx="217652" cy="214463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23E1299B-7903-E1F6-9B3D-F4BCF4428C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4497" y="5458421"/>
            <a:ext cx="216933" cy="213773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7557562E-1031-6CBE-66C9-89B5FA5AE6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15915" y="4655933"/>
            <a:ext cx="217652" cy="214463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B54B7EB2-54D0-D416-D881-6328E7FA1EA3}"/>
              </a:ext>
            </a:extLst>
          </p:cNvPr>
          <p:cNvSpPr txBox="1"/>
          <p:nvPr/>
        </p:nvSpPr>
        <p:spPr>
          <a:xfrm>
            <a:off x="506011" y="7664559"/>
            <a:ext cx="3085853" cy="178510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1000">
                <a:solidFill>
                  <a:srgbClr val="283069"/>
                </a:solidFill>
                <a:latin typeface="Grandview Display"/>
              </a:rPr>
              <a:t>*Vinos: manzanilla Gabriela, Menade y Asomo.</a:t>
            </a:r>
          </a:p>
          <a:p>
            <a:endParaRPr lang="es-ES" sz="1000">
              <a:solidFill>
                <a:srgbClr val="283069"/>
              </a:solidFill>
              <a:latin typeface="Grandview Display"/>
            </a:endParaRPr>
          </a:p>
          <a:p>
            <a:r>
              <a:rPr lang="es-ES" sz="1000">
                <a:solidFill>
                  <a:srgbClr val="283069"/>
                </a:solidFill>
                <a:latin typeface="Grandview Display"/>
              </a:rPr>
              <a:t>Las bebidas ilimitadas comenzarán cuando lleguen los invitados y terminarán cuando se sirvan los postres. Las bebidas previas al inicio del menú no están incluidas en el precio.</a:t>
            </a:r>
            <a:endParaRPr lang="es-ES"/>
          </a:p>
          <a:p>
            <a:endParaRPr lang="es-ES" sz="1000">
              <a:solidFill>
                <a:srgbClr val="283069"/>
              </a:solidFill>
              <a:latin typeface="Grandview Display"/>
            </a:endParaRPr>
          </a:p>
          <a:p>
            <a:r>
              <a:rPr lang="es-ES" sz="1000">
                <a:solidFill>
                  <a:srgbClr val="283069"/>
                </a:solidFill>
                <a:latin typeface="Grandview Display"/>
              </a:rPr>
              <a:t>Menús sujetos a modificaciones por cambio de carta o temporada.</a:t>
            </a:r>
          </a:p>
          <a:p>
            <a:endParaRPr lang="es-ES" sz="1000">
              <a:solidFill>
                <a:srgbClr val="283069"/>
              </a:solidFill>
              <a:latin typeface="Grandview Display"/>
            </a:endParaRPr>
          </a:p>
          <a:p>
            <a:r>
              <a:rPr lang="es-ES" sz="1000">
                <a:solidFill>
                  <a:srgbClr val="283069"/>
                </a:solidFill>
                <a:latin typeface="Grandview Display"/>
              </a:rPr>
              <a:t>Precio con IVA incluido.</a:t>
            </a:r>
          </a:p>
        </p:txBody>
      </p:sp>
      <p:pic>
        <p:nvPicPr>
          <p:cNvPr id="12" name="Imagen 11" descr="Imagen que contiene dibujo, luz, alimentos&#10;&#10;El contenido generado por IA puede ser incorrecto.">
            <a:extLst>
              <a:ext uri="{FF2B5EF4-FFF2-40B4-BE49-F238E27FC236}">
                <a16:creationId xmlns:a16="http://schemas.microsoft.com/office/drawing/2014/main" id="{F8471DAA-2DF2-E520-C5F8-84FB227D01C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56522" y="496594"/>
            <a:ext cx="1606006" cy="421953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EDDDBE7D-2DA3-0F48-0CE9-234AE58E3F6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840000">
            <a:off x="43654" y="-430082"/>
            <a:ext cx="1694204" cy="2778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885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9300">
            <a:alpha val="7000"/>
          </a:srgb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B9AAE98-D907-81A2-BEE4-D069F623D0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DDE7BA9-6BBC-192E-53C0-9A017CECF74D}"/>
              </a:ext>
            </a:extLst>
          </p:cNvPr>
          <p:cNvSpPr txBox="1"/>
          <p:nvPr/>
        </p:nvSpPr>
        <p:spPr>
          <a:xfrm>
            <a:off x="965203" y="2513704"/>
            <a:ext cx="4935224" cy="46474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b="1">
                <a:solidFill>
                  <a:srgbClr val="283069"/>
                </a:solidFill>
                <a:latin typeface="Californian FB"/>
                <a:cs typeface="Levenim MT"/>
              </a:rPr>
              <a:t>MENÚ 1 </a:t>
            </a:r>
            <a:endParaRPr lang="es-ES">
              <a:solidFill>
                <a:srgbClr val="000000"/>
              </a:solidFill>
              <a:latin typeface="Aptos" panose="020B0004020202020204"/>
              <a:cs typeface="Levenim MT"/>
            </a:endParaRPr>
          </a:p>
          <a:p>
            <a:pPr algn="ctr"/>
            <a:endParaRPr lang="es-ES">
              <a:solidFill>
                <a:srgbClr val="283069"/>
              </a:solidFill>
              <a:latin typeface="Aptos"/>
            </a:endParaRPr>
          </a:p>
          <a:p>
            <a:pPr algn="ctr"/>
            <a:r>
              <a:rPr lang="es-ES" sz="1600" b="1">
                <a:solidFill>
                  <a:srgbClr val="283069"/>
                </a:solidFill>
                <a:latin typeface="Californian FB"/>
              </a:rPr>
              <a:t>PARA EMPEZAR</a:t>
            </a:r>
          </a:p>
          <a:p>
            <a:pPr algn="ctr">
              <a:lnSpc>
                <a:spcPct val="150000"/>
              </a:lnSpc>
            </a:pPr>
            <a:r>
              <a:rPr lang="es-ES" sz="1200">
                <a:solidFill>
                  <a:srgbClr val="C6395B"/>
                </a:solidFill>
                <a:latin typeface="Grandview Display"/>
              </a:rPr>
              <a:t>Cucuruchos de salchichón y queso de oveja</a:t>
            </a:r>
            <a:endParaRPr lang="es-ES"/>
          </a:p>
          <a:p>
            <a:pPr algn="ctr">
              <a:lnSpc>
                <a:spcPct val="150000"/>
              </a:lnSpc>
            </a:pPr>
            <a:r>
              <a:rPr lang="es-ES" sz="1200">
                <a:solidFill>
                  <a:srgbClr val="C6395B"/>
                </a:solidFill>
                <a:latin typeface="Grandview Display"/>
              </a:rPr>
              <a:t>Ensaladilla sevillana de gambas</a:t>
            </a:r>
          </a:p>
          <a:p>
            <a:pPr algn="ctr">
              <a:lnSpc>
                <a:spcPct val="150000"/>
              </a:lnSpc>
            </a:pPr>
            <a:r>
              <a:rPr lang="es-ES" sz="1200">
                <a:solidFill>
                  <a:srgbClr val="C6395B"/>
                </a:solidFill>
                <a:latin typeface="Grandview Display"/>
              </a:rPr>
              <a:t>Croquetas de jamón</a:t>
            </a:r>
          </a:p>
          <a:p>
            <a:pPr algn="ctr">
              <a:lnSpc>
                <a:spcPct val="150000"/>
              </a:lnSpc>
            </a:pPr>
            <a:r>
              <a:rPr lang="es-ES" sz="1200">
                <a:solidFill>
                  <a:srgbClr val="C6395B"/>
                </a:solidFill>
                <a:latin typeface="Grandview Display"/>
              </a:rPr>
              <a:t>Buñuelos de bacalao con alioli de membrillo</a:t>
            </a:r>
          </a:p>
          <a:p>
            <a:pPr algn="ctr">
              <a:lnSpc>
                <a:spcPct val="150000"/>
              </a:lnSpc>
            </a:pPr>
            <a:r>
              <a:rPr lang="es-ES" sz="1200">
                <a:solidFill>
                  <a:srgbClr val="C6395B"/>
                </a:solidFill>
                <a:latin typeface="Grandview Display"/>
              </a:rPr>
              <a:t>Rollitos de </a:t>
            </a:r>
            <a:r>
              <a:rPr lang="es-ES" sz="1200" err="1">
                <a:solidFill>
                  <a:srgbClr val="C6395B"/>
                </a:solidFill>
                <a:latin typeface="Grandview Display"/>
              </a:rPr>
              <a:t>pastela</a:t>
            </a:r>
            <a:r>
              <a:rPr lang="es-ES" sz="1200">
                <a:solidFill>
                  <a:srgbClr val="C6395B"/>
                </a:solidFill>
                <a:latin typeface="Grandview Display"/>
              </a:rPr>
              <a:t> moruna</a:t>
            </a:r>
          </a:p>
          <a:p>
            <a:pPr algn="ctr">
              <a:lnSpc>
                <a:spcPct val="150000"/>
              </a:lnSpc>
            </a:pPr>
            <a:r>
              <a:rPr lang="es-ES" sz="1200">
                <a:solidFill>
                  <a:srgbClr val="C6395B"/>
                </a:solidFill>
                <a:latin typeface="Grandview Display"/>
              </a:rPr>
              <a:t>Brioche de carne asada, tomate asado y pesto</a:t>
            </a:r>
          </a:p>
          <a:p>
            <a:pPr algn="ctr">
              <a:lnSpc>
                <a:spcPct val="150000"/>
              </a:lnSpc>
            </a:pPr>
            <a:r>
              <a:rPr lang="es-ES" sz="1200">
                <a:solidFill>
                  <a:srgbClr val="C6395B"/>
                </a:solidFill>
                <a:latin typeface="Grandview Display"/>
              </a:rPr>
              <a:t>Wok de verduras y secreto ibérico</a:t>
            </a:r>
          </a:p>
          <a:p>
            <a:pPr algn="ctr"/>
            <a:endParaRPr lang="es-ES" sz="1200">
              <a:solidFill>
                <a:srgbClr val="C6395B"/>
              </a:solidFill>
              <a:latin typeface="Grandview Display"/>
            </a:endParaRPr>
          </a:p>
          <a:p>
            <a:pPr algn="ctr"/>
            <a:endParaRPr lang="es-ES" sz="1200">
              <a:solidFill>
                <a:srgbClr val="C6395B"/>
              </a:solidFill>
              <a:latin typeface="Grandview Display"/>
            </a:endParaRPr>
          </a:p>
          <a:p>
            <a:pPr algn="ctr"/>
            <a:r>
              <a:rPr lang="es-ES" sz="1600" b="1">
                <a:solidFill>
                  <a:srgbClr val="283069"/>
                </a:solidFill>
                <a:latin typeface="Californian FB"/>
              </a:rPr>
              <a:t>Y DE POSTRE</a:t>
            </a:r>
          </a:p>
          <a:p>
            <a:pPr algn="ctr">
              <a:lnSpc>
                <a:spcPct val="150000"/>
              </a:lnSpc>
            </a:pPr>
            <a:r>
              <a:rPr lang="es-ES" sz="1200">
                <a:solidFill>
                  <a:srgbClr val="C6395B"/>
                </a:solidFill>
                <a:latin typeface="Grandview Display"/>
              </a:rPr>
              <a:t>Surtido de postres</a:t>
            </a:r>
            <a:endParaRPr lang="es-ES">
              <a:solidFill>
                <a:srgbClr val="000000"/>
              </a:solidFill>
              <a:latin typeface="Aptos" panose="020B0004020202020204"/>
            </a:endParaRPr>
          </a:p>
          <a:p>
            <a:pPr algn="ctr"/>
            <a:endParaRPr lang="es-ES" sz="1200">
              <a:solidFill>
                <a:srgbClr val="C6395B"/>
              </a:solidFill>
              <a:latin typeface="Grandview Display"/>
            </a:endParaRPr>
          </a:p>
          <a:p>
            <a:pPr algn="ctr"/>
            <a:r>
              <a:rPr lang="es-ES" sz="2400" b="1">
                <a:solidFill>
                  <a:srgbClr val="283069"/>
                </a:solidFill>
                <a:latin typeface="Californian FB"/>
                <a:cs typeface="Levenim MT"/>
              </a:rPr>
              <a:t>45€</a:t>
            </a:r>
          </a:p>
          <a:p>
            <a:pPr algn="ctr"/>
            <a:r>
              <a:rPr lang="es-ES" sz="1200" b="1">
                <a:solidFill>
                  <a:srgbClr val="283069"/>
                </a:solidFill>
                <a:latin typeface="Grandview Display"/>
              </a:rPr>
              <a:t>Precio por persona</a:t>
            </a:r>
          </a:p>
          <a:p>
            <a:pPr algn="ctr"/>
            <a:r>
              <a:rPr lang="es-ES" sz="1200" b="1">
                <a:solidFill>
                  <a:srgbClr val="283069"/>
                </a:solidFill>
                <a:latin typeface="Grandview Display"/>
              </a:rPr>
              <a:t>(Mínimo 30 personas)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35CF0146-BC81-E005-668B-F8BE839059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5915" y="5346247"/>
            <a:ext cx="217652" cy="214463"/>
          </a:xfrm>
          <a:prstGeom prst="rect">
            <a:avLst/>
          </a:prstGeom>
        </p:spPr>
      </p:pic>
      <p:pic>
        <p:nvPicPr>
          <p:cNvPr id="12" name="Imagen 11" descr="Imagen que contiene dibujo, luz, alimentos&#10;&#10;El contenido generado por IA puede ser incorrecto.">
            <a:extLst>
              <a:ext uri="{FF2B5EF4-FFF2-40B4-BE49-F238E27FC236}">
                <a16:creationId xmlns:a16="http://schemas.microsoft.com/office/drawing/2014/main" id="{64681365-367F-229D-1716-4CAE7B8B1C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6522" y="496594"/>
            <a:ext cx="1606006" cy="421953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19A1968E-254C-25B5-E567-2B4E3B28CB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840000">
            <a:off x="43654" y="-430082"/>
            <a:ext cx="1694204" cy="2778513"/>
          </a:xfrm>
          <a:prstGeom prst="rect">
            <a:avLst/>
          </a:prstGeom>
        </p:spPr>
      </p:pic>
      <p:pic>
        <p:nvPicPr>
          <p:cNvPr id="5" name="Imagen 4" descr="Imagen que contiene Patrón de fondo&#10;&#10;El contenido generado por IA puede ser incorrecto.">
            <a:extLst>
              <a:ext uri="{FF2B5EF4-FFF2-40B4-BE49-F238E27FC236}">
                <a16:creationId xmlns:a16="http://schemas.microsoft.com/office/drawing/2014/main" id="{C3948ADC-0D56-2205-C2D7-C79395C926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04581" y="7309704"/>
            <a:ext cx="1956205" cy="2138155"/>
          </a:xfrm>
          <a:prstGeom prst="rect">
            <a:avLst/>
          </a:prstGeom>
        </p:spPr>
      </p:pic>
      <p:pic>
        <p:nvPicPr>
          <p:cNvPr id="6" name="Imagen 5" descr="Logotipo&#10;&#10;El contenido generado por IA puede ser incorrecto.">
            <a:extLst>
              <a:ext uri="{FF2B5EF4-FFF2-40B4-BE49-F238E27FC236}">
                <a16:creationId xmlns:a16="http://schemas.microsoft.com/office/drawing/2014/main" id="{C0716A0E-BD23-CE3D-14CF-8E39A9A642C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53086" y="912453"/>
            <a:ext cx="2706704" cy="1160701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528C3625-7DE1-9745-7484-4E5ACFFA0DA7}"/>
              </a:ext>
            </a:extLst>
          </p:cNvPr>
          <p:cNvSpPr txBox="1"/>
          <p:nvPr/>
        </p:nvSpPr>
        <p:spPr>
          <a:xfrm>
            <a:off x="506011" y="7975200"/>
            <a:ext cx="3085853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1000">
                <a:solidFill>
                  <a:srgbClr val="283069"/>
                </a:solidFill>
                <a:latin typeface="Grandview Display"/>
              </a:rPr>
              <a:t>Las bebidas ilimitadas comenzarán cuando lleguen los invitados y terminarán cuando se sirvan los postres. Las bebidas previas al inicio del menú no están incluidas en el precio.</a:t>
            </a:r>
          </a:p>
          <a:p>
            <a:endParaRPr lang="es-ES" sz="1000">
              <a:solidFill>
                <a:srgbClr val="283069"/>
              </a:solidFill>
              <a:latin typeface="Grandview Display"/>
            </a:endParaRPr>
          </a:p>
          <a:p>
            <a:r>
              <a:rPr lang="es-ES" sz="1000">
                <a:solidFill>
                  <a:srgbClr val="283069"/>
                </a:solidFill>
                <a:latin typeface="Grandview Display"/>
              </a:rPr>
              <a:t>Menús sujetos a modificaciones por cambio de carta o temporada.</a:t>
            </a:r>
          </a:p>
          <a:p>
            <a:endParaRPr lang="es-ES" sz="1000">
              <a:solidFill>
                <a:srgbClr val="283069"/>
              </a:solidFill>
              <a:latin typeface="Grandview Display"/>
            </a:endParaRPr>
          </a:p>
          <a:p>
            <a:r>
              <a:rPr lang="es-ES" sz="1000">
                <a:solidFill>
                  <a:srgbClr val="283069"/>
                </a:solidFill>
                <a:latin typeface="Grandview Display"/>
              </a:rPr>
              <a:t>Precio con IVA incluido.</a:t>
            </a:r>
          </a:p>
        </p:txBody>
      </p:sp>
    </p:spTree>
    <p:extLst>
      <p:ext uri="{BB962C8B-B14F-4D97-AF65-F5344CB8AC3E}">
        <p14:creationId xmlns:p14="http://schemas.microsoft.com/office/powerpoint/2010/main" val="2113407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9300">
            <a:alpha val="7000"/>
          </a:srgb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64A9061-13A7-7708-5269-8C7B01BEC7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DB4D776E-8127-715F-1C6A-270D16461E72}"/>
              </a:ext>
            </a:extLst>
          </p:cNvPr>
          <p:cNvSpPr txBox="1"/>
          <p:nvPr/>
        </p:nvSpPr>
        <p:spPr>
          <a:xfrm>
            <a:off x="965203" y="2341126"/>
            <a:ext cx="4935224" cy="535531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b="1">
                <a:solidFill>
                  <a:srgbClr val="283069"/>
                </a:solidFill>
                <a:latin typeface="Californian FB"/>
                <a:cs typeface="Levenim MT"/>
              </a:rPr>
              <a:t>MENÚ 2</a:t>
            </a:r>
            <a:endParaRPr lang="es-ES">
              <a:solidFill>
                <a:srgbClr val="000000"/>
              </a:solidFill>
              <a:latin typeface="Aptos" panose="020B0004020202020204"/>
              <a:cs typeface="Levenim MT"/>
            </a:endParaRPr>
          </a:p>
          <a:p>
            <a:pPr algn="ctr"/>
            <a:r>
              <a:rPr lang="es-ES" sz="1600" b="1">
                <a:solidFill>
                  <a:srgbClr val="283069"/>
                </a:solidFill>
                <a:latin typeface="Californian FB"/>
              </a:rPr>
              <a:t>PARA EMPEZAR</a:t>
            </a:r>
          </a:p>
          <a:p>
            <a:pPr algn="ctr"/>
            <a:r>
              <a:rPr lang="es-ES" sz="1200">
                <a:solidFill>
                  <a:srgbClr val="C6395B"/>
                </a:solidFill>
                <a:latin typeface="Grandview Display"/>
              </a:rPr>
              <a:t>Jamón de Bellota Gabriel Castaño</a:t>
            </a:r>
          </a:p>
          <a:p>
            <a:pPr algn="ctr"/>
            <a:r>
              <a:rPr lang="es-ES" sz="1200">
                <a:solidFill>
                  <a:srgbClr val="C6395B"/>
                </a:solidFill>
                <a:latin typeface="Grandview Display"/>
              </a:rPr>
              <a:t>Queso de cabra </a:t>
            </a:r>
            <a:r>
              <a:rPr lang="es-ES" sz="1200" err="1">
                <a:solidFill>
                  <a:srgbClr val="C6395B"/>
                </a:solidFill>
                <a:latin typeface="Grandview Display"/>
              </a:rPr>
              <a:t>Payoya</a:t>
            </a:r>
            <a:endParaRPr lang="es-ES" sz="1200">
              <a:solidFill>
                <a:srgbClr val="C6395B"/>
              </a:solidFill>
              <a:latin typeface="Grandview Display"/>
            </a:endParaRPr>
          </a:p>
          <a:p>
            <a:pPr algn="ctr"/>
            <a:r>
              <a:rPr lang="es-ES" sz="1200" err="1">
                <a:solidFill>
                  <a:srgbClr val="C6395B"/>
                </a:solidFill>
                <a:latin typeface="Grandview Display"/>
              </a:rPr>
              <a:t>Bloody</a:t>
            </a:r>
            <a:r>
              <a:rPr lang="es-ES" sz="1200">
                <a:solidFill>
                  <a:srgbClr val="C6395B"/>
                </a:solidFill>
                <a:latin typeface="Grandview Display"/>
              </a:rPr>
              <a:t> Mary de oloroso con langostino</a:t>
            </a:r>
          </a:p>
          <a:p>
            <a:pPr algn="ctr"/>
            <a:r>
              <a:rPr lang="es-ES" sz="1200">
                <a:solidFill>
                  <a:srgbClr val="C6395B"/>
                </a:solidFill>
                <a:latin typeface="Grandview Display"/>
              </a:rPr>
              <a:t>Brocheta de salmón y tártara de hinojo</a:t>
            </a:r>
          </a:p>
          <a:p>
            <a:pPr algn="ctr"/>
            <a:r>
              <a:rPr lang="es-ES" sz="1200">
                <a:solidFill>
                  <a:srgbClr val="C6395B"/>
                </a:solidFill>
                <a:latin typeface="Grandview Display"/>
              </a:rPr>
              <a:t>Croquetas de jamón</a:t>
            </a:r>
          </a:p>
          <a:p>
            <a:pPr algn="ctr"/>
            <a:r>
              <a:rPr lang="es-ES" sz="1200">
                <a:solidFill>
                  <a:srgbClr val="C6395B"/>
                </a:solidFill>
                <a:latin typeface="Grandview Display"/>
              </a:rPr>
              <a:t>Merluza frita con mayo jerezana</a:t>
            </a:r>
          </a:p>
          <a:p>
            <a:pPr algn="ctr"/>
            <a:r>
              <a:rPr lang="es-ES" sz="1200" err="1">
                <a:solidFill>
                  <a:srgbClr val="C6395B"/>
                </a:solidFill>
                <a:latin typeface="Grandview Display"/>
              </a:rPr>
              <a:t>Pastela</a:t>
            </a:r>
            <a:r>
              <a:rPr lang="es-ES" sz="1200">
                <a:solidFill>
                  <a:srgbClr val="C6395B"/>
                </a:solidFill>
                <a:latin typeface="Grandview Display"/>
              </a:rPr>
              <a:t> moruna</a:t>
            </a:r>
          </a:p>
          <a:p>
            <a:pPr algn="ctr"/>
            <a:endParaRPr lang="es-ES" sz="1200">
              <a:solidFill>
                <a:srgbClr val="C6395B"/>
              </a:solidFill>
              <a:latin typeface="Grandview Display"/>
            </a:endParaRPr>
          </a:p>
          <a:p>
            <a:pPr algn="ctr"/>
            <a:endParaRPr lang="es-ES" sz="1200">
              <a:solidFill>
                <a:srgbClr val="C6395B"/>
              </a:solidFill>
              <a:latin typeface="Grandview Display"/>
            </a:endParaRPr>
          </a:p>
          <a:p>
            <a:pPr algn="ctr"/>
            <a:r>
              <a:rPr lang="es-ES" sz="1600" b="1">
                <a:solidFill>
                  <a:srgbClr val="283069"/>
                </a:solidFill>
                <a:latin typeface="Californian FB"/>
              </a:rPr>
              <a:t>CONTINUAMOS</a:t>
            </a:r>
            <a:endParaRPr lang="en-US" sz="1600">
              <a:solidFill>
                <a:srgbClr val="000000"/>
              </a:solidFill>
              <a:latin typeface="Californian FB"/>
            </a:endParaRPr>
          </a:p>
          <a:p>
            <a:pPr algn="ctr"/>
            <a:r>
              <a:rPr lang="es-ES" sz="1200">
                <a:solidFill>
                  <a:srgbClr val="C6395B"/>
                </a:solidFill>
                <a:latin typeface="Grandview Display"/>
              </a:rPr>
              <a:t>Fideos marineros o Arroz de cola de toro </a:t>
            </a:r>
            <a:endParaRPr lang="es-ES">
              <a:solidFill>
                <a:srgbClr val="000000"/>
              </a:solidFill>
              <a:latin typeface="Aptos" panose="020B0004020202020204"/>
            </a:endParaRPr>
          </a:p>
          <a:p>
            <a:pPr algn="ctr"/>
            <a:endParaRPr lang="es-ES" sz="1200">
              <a:solidFill>
                <a:srgbClr val="C6395B"/>
              </a:solidFill>
              <a:latin typeface="Grandview Display"/>
            </a:endParaRPr>
          </a:p>
          <a:p>
            <a:pPr algn="ctr"/>
            <a:endParaRPr lang="es-ES" sz="1600" b="1">
              <a:solidFill>
                <a:srgbClr val="283069"/>
              </a:solidFill>
              <a:latin typeface="Californian FB"/>
            </a:endParaRPr>
          </a:p>
          <a:p>
            <a:pPr algn="ctr"/>
            <a:r>
              <a:rPr lang="es-ES" sz="1600" b="1">
                <a:solidFill>
                  <a:srgbClr val="283069"/>
                </a:solidFill>
                <a:latin typeface="Californian FB"/>
              </a:rPr>
              <a:t>PARA FINALIZAR</a:t>
            </a:r>
            <a:endParaRPr lang="es-ES"/>
          </a:p>
          <a:p>
            <a:pPr algn="ctr"/>
            <a:r>
              <a:rPr lang="es-ES" sz="1200">
                <a:solidFill>
                  <a:srgbClr val="C6395B"/>
                </a:solidFill>
                <a:latin typeface="Grandview Display"/>
              </a:rPr>
              <a:t>Entrecote de vaca trinchado</a:t>
            </a:r>
            <a:endParaRPr lang="es-ES">
              <a:solidFill>
                <a:srgbClr val="000000"/>
              </a:solidFill>
              <a:latin typeface="Aptos" panose="020B0004020202020204"/>
            </a:endParaRPr>
          </a:p>
          <a:p>
            <a:pPr algn="ctr"/>
            <a:endParaRPr lang="es-ES" sz="1200">
              <a:solidFill>
                <a:srgbClr val="C6395B"/>
              </a:solidFill>
              <a:latin typeface="Grandview Display"/>
            </a:endParaRPr>
          </a:p>
          <a:p>
            <a:pPr algn="ctr"/>
            <a:endParaRPr lang="es-ES" sz="1600">
              <a:solidFill>
                <a:srgbClr val="000000"/>
              </a:solidFill>
              <a:latin typeface="Californian FB"/>
              <a:cs typeface="Levenim MT"/>
            </a:endParaRPr>
          </a:p>
          <a:p>
            <a:pPr algn="ctr"/>
            <a:r>
              <a:rPr lang="es-ES" sz="1600" b="1">
                <a:solidFill>
                  <a:srgbClr val="283069"/>
                </a:solidFill>
                <a:latin typeface="Californian FB"/>
                <a:cs typeface="Levenim MT"/>
              </a:rPr>
              <a:t>Y DE POSTRE</a:t>
            </a:r>
            <a:endParaRPr lang="es-ES" sz="1600">
              <a:solidFill>
                <a:srgbClr val="000000"/>
              </a:solidFill>
              <a:latin typeface="Californian FB"/>
              <a:cs typeface="Levenim MT"/>
            </a:endParaRPr>
          </a:p>
          <a:p>
            <a:pPr algn="ctr"/>
            <a:r>
              <a:rPr lang="es-ES" sz="1200">
                <a:solidFill>
                  <a:srgbClr val="C6395B"/>
                </a:solidFill>
                <a:latin typeface="Grandview Display"/>
                <a:cs typeface="Levenim MT"/>
              </a:rPr>
              <a:t>Surtido de postres</a:t>
            </a:r>
            <a:endParaRPr lang="es-ES"/>
          </a:p>
          <a:p>
            <a:pPr algn="ctr"/>
            <a:endParaRPr lang="es-ES" sz="1200">
              <a:solidFill>
                <a:srgbClr val="C6395B"/>
              </a:solidFill>
              <a:latin typeface="Grandview Display"/>
              <a:cs typeface="Levenim MT"/>
            </a:endParaRPr>
          </a:p>
          <a:p>
            <a:pPr algn="ctr"/>
            <a:r>
              <a:rPr lang="es-ES" sz="2400" b="1">
                <a:solidFill>
                  <a:srgbClr val="283069"/>
                </a:solidFill>
                <a:latin typeface="Californian FB"/>
                <a:cs typeface="Levenim MT"/>
              </a:rPr>
              <a:t>52€</a:t>
            </a:r>
          </a:p>
          <a:p>
            <a:pPr algn="ctr"/>
            <a:r>
              <a:rPr lang="es-ES" sz="1200" b="1">
                <a:solidFill>
                  <a:srgbClr val="283069"/>
                </a:solidFill>
                <a:latin typeface="Grandview Display"/>
              </a:rPr>
              <a:t>Precio por persona</a:t>
            </a:r>
          </a:p>
          <a:p>
            <a:pPr algn="ctr"/>
            <a:r>
              <a:rPr lang="es-ES" sz="1200" b="1">
                <a:solidFill>
                  <a:srgbClr val="283069"/>
                </a:solidFill>
                <a:latin typeface="Grandview Display"/>
              </a:rPr>
              <a:t>(Mínimo 30 personas)</a:t>
            </a:r>
            <a:endParaRPr lang="es-ES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2FB9BA2-DAC8-B556-761F-0B1C9B1ECF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5915" y="4328034"/>
            <a:ext cx="217652" cy="214463"/>
          </a:xfrm>
          <a:prstGeom prst="rect">
            <a:avLst/>
          </a:prstGeom>
        </p:spPr>
      </p:pic>
      <p:pic>
        <p:nvPicPr>
          <p:cNvPr id="12" name="Imagen 11" descr="Imagen que contiene dibujo, luz, alimentos&#10;&#10;El contenido generado por IA puede ser incorrecto.">
            <a:extLst>
              <a:ext uri="{FF2B5EF4-FFF2-40B4-BE49-F238E27FC236}">
                <a16:creationId xmlns:a16="http://schemas.microsoft.com/office/drawing/2014/main" id="{CC640179-A2E9-A3F0-ADF2-FA69A154A0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6522" y="496594"/>
            <a:ext cx="1606006" cy="421953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4ADC4061-8190-02F2-CE18-EFD564D1FF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840000">
            <a:off x="43654" y="-430082"/>
            <a:ext cx="1694204" cy="2778513"/>
          </a:xfrm>
          <a:prstGeom prst="rect">
            <a:avLst/>
          </a:prstGeom>
        </p:spPr>
      </p:pic>
      <p:pic>
        <p:nvPicPr>
          <p:cNvPr id="5" name="Imagen 4" descr="Imagen que contiene Patrón de fondo&#10;&#10;El contenido generado por IA puede ser incorrecto.">
            <a:extLst>
              <a:ext uri="{FF2B5EF4-FFF2-40B4-BE49-F238E27FC236}">
                <a16:creationId xmlns:a16="http://schemas.microsoft.com/office/drawing/2014/main" id="{8831EE98-F9B5-5592-A9D2-3B7D36F720C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04581" y="7309704"/>
            <a:ext cx="1956205" cy="2138155"/>
          </a:xfrm>
          <a:prstGeom prst="rect">
            <a:avLst/>
          </a:prstGeom>
        </p:spPr>
      </p:pic>
      <p:pic>
        <p:nvPicPr>
          <p:cNvPr id="6" name="Imagen 5" descr="Logotipo&#10;&#10;El contenido generado por IA puede ser incorrecto.">
            <a:extLst>
              <a:ext uri="{FF2B5EF4-FFF2-40B4-BE49-F238E27FC236}">
                <a16:creationId xmlns:a16="http://schemas.microsoft.com/office/drawing/2014/main" id="{20AA76B1-AF34-DE36-8360-68268DAF85F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53086" y="912453"/>
            <a:ext cx="2706704" cy="1160701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1149D4FD-A6DE-0BAE-D0CA-3F449D891AEB}"/>
              </a:ext>
            </a:extLst>
          </p:cNvPr>
          <p:cNvSpPr txBox="1"/>
          <p:nvPr/>
        </p:nvSpPr>
        <p:spPr>
          <a:xfrm>
            <a:off x="506011" y="7975200"/>
            <a:ext cx="3085853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1000">
                <a:solidFill>
                  <a:srgbClr val="283069"/>
                </a:solidFill>
                <a:latin typeface="Grandview Display"/>
              </a:rPr>
              <a:t>Las bebidas ilimitadas comenzarán cuando lleguen los invitados y terminarán cuando se sirvan los postres. Las bebidas previas al inicio del menú no están incluidas en el precio.</a:t>
            </a:r>
          </a:p>
          <a:p>
            <a:endParaRPr lang="es-ES" sz="1000">
              <a:solidFill>
                <a:srgbClr val="283069"/>
              </a:solidFill>
              <a:latin typeface="Grandview Display"/>
            </a:endParaRPr>
          </a:p>
          <a:p>
            <a:r>
              <a:rPr lang="es-ES" sz="1000">
                <a:solidFill>
                  <a:srgbClr val="283069"/>
                </a:solidFill>
                <a:latin typeface="Grandview Display"/>
              </a:rPr>
              <a:t>Menús sujetos a modificaciones por cambio de carta o temporada.</a:t>
            </a:r>
          </a:p>
          <a:p>
            <a:endParaRPr lang="es-ES" sz="1000">
              <a:solidFill>
                <a:srgbClr val="283069"/>
              </a:solidFill>
              <a:latin typeface="Grandview Display"/>
            </a:endParaRPr>
          </a:p>
          <a:p>
            <a:r>
              <a:rPr lang="es-ES" sz="1000">
                <a:solidFill>
                  <a:srgbClr val="283069"/>
                </a:solidFill>
                <a:latin typeface="Grandview Display"/>
              </a:rPr>
              <a:t>Precio con IVA incluido.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DD7497F-292A-7900-2710-43DD855E4C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9667" y="5173668"/>
            <a:ext cx="217652" cy="214463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56CB6F5B-4F49-2CA7-4437-E33229992B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9710" y="6062447"/>
            <a:ext cx="217652" cy="214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409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6395B">
            <a:alpha val="7000"/>
          </a:srgb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C7EAF1F-0A20-03F9-B361-B8CDF31491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 descr="Imagen que contiene dibujo, luz, alimentos&#10;&#10;El contenido generado por IA puede ser incorrecto.">
            <a:extLst>
              <a:ext uri="{FF2B5EF4-FFF2-40B4-BE49-F238E27FC236}">
                <a16:creationId xmlns:a16="http://schemas.microsoft.com/office/drawing/2014/main" id="{50415A06-D14C-380D-51E9-95C6421A39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6522" y="496594"/>
            <a:ext cx="1606006" cy="421953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4DB92788-5917-5FAA-692D-4C789AB6BE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840000">
            <a:off x="43654" y="-430082"/>
            <a:ext cx="1694204" cy="2778513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988DAD18-FBD6-B9ED-C7D9-887074469521}"/>
              </a:ext>
            </a:extLst>
          </p:cNvPr>
          <p:cNvSpPr txBox="1"/>
          <p:nvPr/>
        </p:nvSpPr>
        <p:spPr>
          <a:xfrm>
            <a:off x="506011" y="7975200"/>
            <a:ext cx="3085853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1000">
                <a:solidFill>
                  <a:srgbClr val="283069"/>
                </a:solidFill>
                <a:latin typeface="Grandview Display"/>
              </a:rPr>
              <a:t>Las bebidas ilimitadas comenzarán cuando lleguen los invitados y terminarán cuando se sirvan los postres. Las bebidas previas al inicio del menú no están incluidas en el precio.</a:t>
            </a:r>
          </a:p>
          <a:p>
            <a:endParaRPr lang="es-ES" sz="1000">
              <a:solidFill>
                <a:srgbClr val="283069"/>
              </a:solidFill>
              <a:latin typeface="Grandview Display"/>
            </a:endParaRPr>
          </a:p>
          <a:p>
            <a:r>
              <a:rPr lang="es-ES" sz="1000">
                <a:solidFill>
                  <a:srgbClr val="283069"/>
                </a:solidFill>
                <a:latin typeface="Grandview Display"/>
              </a:rPr>
              <a:t>Menús sujetos a modificaciones por cambio de carta o temporada.</a:t>
            </a:r>
          </a:p>
          <a:p>
            <a:endParaRPr lang="es-ES" sz="1000">
              <a:solidFill>
                <a:srgbClr val="283069"/>
              </a:solidFill>
              <a:latin typeface="Grandview Display"/>
            </a:endParaRPr>
          </a:p>
          <a:p>
            <a:r>
              <a:rPr lang="es-ES" sz="1000">
                <a:solidFill>
                  <a:srgbClr val="283069"/>
                </a:solidFill>
                <a:latin typeface="Grandview Display"/>
              </a:rPr>
              <a:t>Precio con IVA incluido.</a:t>
            </a:r>
          </a:p>
        </p:txBody>
      </p:sp>
      <p:pic>
        <p:nvPicPr>
          <p:cNvPr id="11" name="Imagen 10" descr="Texto, Logotipo&#10;&#10;El contenido generado por IA puede ser incorrecto.">
            <a:extLst>
              <a:ext uri="{FF2B5EF4-FFF2-40B4-BE49-F238E27FC236}">
                <a16:creationId xmlns:a16="http://schemas.microsoft.com/office/drawing/2014/main" id="{D37CDE0F-DD3F-B6F2-058E-26EC6D3462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8196" y="908169"/>
            <a:ext cx="2905112" cy="1221041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27881C5F-A560-3F1F-2590-411ECEC0A15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13208" y="7305450"/>
            <a:ext cx="1964832" cy="2146186"/>
          </a:xfrm>
          <a:prstGeom prst="rect">
            <a:avLst/>
          </a:prstGeom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id="{C422A444-06CC-E9B5-E1CE-6A84586CCA6B}"/>
              </a:ext>
            </a:extLst>
          </p:cNvPr>
          <p:cNvSpPr txBox="1"/>
          <p:nvPr/>
        </p:nvSpPr>
        <p:spPr>
          <a:xfrm>
            <a:off x="904820" y="2505075"/>
            <a:ext cx="5038740" cy="427809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b="1">
                <a:solidFill>
                  <a:srgbClr val="283069"/>
                </a:solidFill>
                <a:latin typeface="Californian FB"/>
                <a:cs typeface="Levenim MT"/>
              </a:rPr>
              <a:t>MENÚ 1 </a:t>
            </a:r>
            <a:endParaRPr lang="es-ES">
              <a:solidFill>
                <a:srgbClr val="000000"/>
              </a:solidFill>
              <a:latin typeface="Aptos" panose="020B0004020202020204"/>
              <a:cs typeface="Levenim MT"/>
            </a:endParaRPr>
          </a:p>
          <a:p>
            <a:pPr algn="ctr"/>
            <a:endParaRPr lang="es-ES">
              <a:solidFill>
                <a:srgbClr val="283069"/>
              </a:solidFill>
              <a:latin typeface="Aptos"/>
            </a:endParaRPr>
          </a:p>
          <a:p>
            <a:pPr algn="ctr"/>
            <a:r>
              <a:rPr lang="es-ES" sz="1600" b="1">
                <a:solidFill>
                  <a:srgbClr val="283069"/>
                </a:solidFill>
                <a:latin typeface="Californian FB"/>
              </a:rPr>
              <a:t>PARA COMPARTIR</a:t>
            </a:r>
          </a:p>
          <a:p>
            <a:pPr algn="ctr">
              <a:lnSpc>
                <a:spcPct val="150000"/>
              </a:lnSpc>
            </a:pPr>
            <a:r>
              <a:rPr lang="es-ES" sz="1200">
                <a:solidFill>
                  <a:srgbClr val="C6395B"/>
                </a:solidFill>
                <a:latin typeface="Grandview Display"/>
              </a:rPr>
              <a:t>Croquetas de jamón</a:t>
            </a:r>
            <a:endParaRPr lang="es-ES">
              <a:solidFill>
                <a:srgbClr val="000000"/>
              </a:solidFill>
              <a:latin typeface="Aptos" panose="020B0004020202020204"/>
            </a:endParaRPr>
          </a:p>
          <a:p>
            <a:pPr algn="ctr">
              <a:lnSpc>
                <a:spcPct val="150000"/>
              </a:lnSpc>
            </a:pPr>
            <a:r>
              <a:rPr lang="es-ES" sz="1200">
                <a:solidFill>
                  <a:srgbClr val="C6395B"/>
                </a:solidFill>
                <a:latin typeface="Grandview Display"/>
              </a:rPr>
              <a:t>Lagrimitas de pollo</a:t>
            </a:r>
          </a:p>
          <a:p>
            <a:pPr algn="ctr"/>
            <a:endParaRPr lang="es-ES" sz="1200">
              <a:solidFill>
                <a:srgbClr val="C6395B"/>
              </a:solidFill>
              <a:latin typeface="Grandview Display"/>
            </a:endParaRPr>
          </a:p>
          <a:p>
            <a:pPr algn="ctr"/>
            <a:endParaRPr lang="es-ES" sz="1200">
              <a:solidFill>
                <a:srgbClr val="C6395B"/>
              </a:solidFill>
              <a:latin typeface="Grandview Display"/>
            </a:endParaRPr>
          </a:p>
          <a:p>
            <a:pPr algn="ctr"/>
            <a:r>
              <a:rPr lang="es-ES" sz="1600" b="1">
                <a:solidFill>
                  <a:srgbClr val="283069"/>
                </a:solidFill>
                <a:latin typeface="Californian FB"/>
              </a:rPr>
              <a:t>INDIVIDUAL</a:t>
            </a:r>
          </a:p>
          <a:p>
            <a:pPr algn="ctr">
              <a:lnSpc>
                <a:spcPct val="150000"/>
              </a:lnSpc>
            </a:pPr>
            <a:r>
              <a:rPr lang="es-ES" sz="1200">
                <a:solidFill>
                  <a:srgbClr val="C6395B"/>
                </a:solidFill>
                <a:latin typeface="Grandview Display"/>
              </a:rPr>
              <a:t>Solomillo de cerdo con patatas fritas</a:t>
            </a:r>
            <a:endParaRPr lang="es-ES">
              <a:solidFill>
                <a:srgbClr val="000000"/>
              </a:solidFill>
              <a:latin typeface="Aptos" panose="020B0004020202020204"/>
            </a:endParaRPr>
          </a:p>
          <a:p>
            <a:pPr algn="ctr">
              <a:lnSpc>
                <a:spcPct val="150000"/>
              </a:lnSpc>
            </a:pPr>
            <a:endParaRPr lang="es-ES" sz="1600" b="1">
              <a:solidFill>
                <a:srgbClr val="283069"/>
              </a:solidFill>
              <a:latin typeface="Californian FB"/>
            </a:endParaRPr>
          </a:p>
          <a:p>
            <a:pPr algn="ctr">
              <a:lnSpc>
                <a:spcPct val="150000"/>
              </a:lnSpc>
            </a:pPr>
            <a:r>
              <a:rPr lang="es-ES" sz="1600" b="1">
                <a:solidFill>
                  <a:srgbClr val="283069"/>
                </a:solidFill>
                <a:latin typeface="Californian FB"/>
              </a:rPr>
              <a:t>Y DE POSTRE</a:t>
            </a:r>
            <a:endParaRPr lang="es-ES"/>
          </a:p>
          <a:p>
            <a:pPr algn="ctr">
              <a:lnSpc>
                <a:spcPct val="150000"/>
              </a:lnSpc>
            </a:pPr>
            <a:r>
              <a:rPr lang="es-ES" sz="1200">
                <a:solidFill>
                  <a:srgbClr val="C6395B"/>
                </a:solidFill>
                <a:latin typeface="Grandview Display"/>
              </a:rPr>
              <a:t>Helado</a:t>
            </a:r>
            <a:endParaRPr lang="es-ES">
              <a:solidFill>
                <a:srgbClr val="000000"/>
              </a:solidFill>
              <a:latin typeface="Aptos" panose="020B0004020202020204"/>
            </a:endParaRPr>
          </a:p>
          <a:p>
            <a:pPr algn="ctr"/>
            <a:endParaRPr lang="es-ES" sz="1200">
              <a:solidFill>
                <a:srgbClr val="C6395B"/>
              </a:solidFill>
              <a:latin typeface="Grandview Display"/>
            </a:endParaRPr>
          </a:p>
          <a:p>
            <a:pPr algn="ctr"/>
            <a:r>
              <a:rPr lang="es-ES" sz="2400" b="1">
                <a:solidFill>
                  <a:srgbClr val="283069"/>
                </a:solidFill>
                <a:latin typeface="Californian FB"/>
                <a:cs typeface="Levenim MT"/>
              </a:rPr>
              <a:t>29€</a:t>
            </a:r>
          </a:p>
          <a:p>
            <a:pPr algn="ctr"/>
            <a:r>
              <a:rPr lang="es-ES" sz="1200" b="1">
                <a:solidFill>
                  <a:srgbClr val="283069"/>
                </a:solidFill>
                <a:latin typeface="Grandview Display"/>
              </a:rPr>
              <a:t>Precio por persona</a:t>
            </a:r>
          </a:p>
          <a:p>
            <a:pPr algn="ctr"/>
            <a:r>
              <a:rPr lang="es-ES" sz="1200" b="1">
                <a:solidFill>
                  <a:srgbClr val="283069"/>
                </a:solidFill>
                <a:latin typeface="Grandview Display"/>
              </a:rPr>
              <a:t>(Menores de 10 años)</a:t>
            </a: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122E4ACC-6A30-DA00-94CA-1209A7B6CA5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13738" y="3950817"/>
            <a:ext cx="228534" cy="209550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7AFAA167-1AC4-06C1-37F6-BE471D1B678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13738" y="4882741"/>
            <a:ext cx="228534" cy="20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92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6633">
            <a:alpha val="17000"/>
          </a:srgb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E53F207-414C-3129-5111-77ED89B4DA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E278197-D030-7F7E-507A-7465A9D3AC11}"/>
              </a:ext>
            </a:extLst>
          </p:cNvPr>
          <p:cNvSpPr txBox="1"/>
          <p:nvPr/>
        </p:nvSpPr>
        <p:spPr>
          <a:xfrm>
            <a:off x="965203" y="2341126"/>
            <a:ext cx="4935224" cy="49244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b="1">
                <a:solidFill>
                  <a:srgbClr val="283069"/>
                </a:solidFill>
                <a:latin typeface="Californian FB"/>
                <a:cs typeface="Levenim MT"/>
              </a:rPr>
              <a:t>MENÚ BANQUETE</a:t>
            </a:r>
            <a:endParaRPr lang="es-ES">
              <a:solidFill>
                <a:srgbClr val="000000"/>
              </a:solidFill>
              <a:latin typeface="Aptos" panose="020B0004020202020204"/>
              <a:cs typeface="Levenim MT"/>
            </a:endParaRPr>
          </a:p>
          <a:p>
            <a:pPr algn="ctr"/>
            <a:endParaRPr lang="es-ES" b="1">
              <a:solidFill>
                <a:srgbClr val="283069"/>
              </a:solidFill>
              <a:latin typeface="Californian FB"/>
              <a:cs typeface="Levenim MT"/>
            </a:endParaRPr>
          </a:p>
          <a:p>
            <a:pPr algn="ctr"/>
            <a:r>
              <a:rPr lang="es-ES" b="1">
                <a:solidFill>
                  <a:srgbClr val="283069"/>
                </a:solidFill>
                <a:latin typeface="Californian FB"/>
                <a:cs typeface="Levenim MT"/>
              </a:rPr>
              <a:t>APERITIVO</a:t>
            </a:r>
            <a:endParaRPr lang="es-ES"/>
          </a:p>
          <a:p>
            <a:pPr algn="ctr"/>
            <a:r>
              <a:rPr lang="es-ES" sz="1200">
                <a:solidFill>
                  <a:srgbClr val="C6395B"/>
                </a:solidFill>
                <a:latin typeface="Grandview Display"/>
              </a:rPr>
              <a:t>Salchichón y queso de oveja*</a:t>
            </a:r>
            <a:endParaRPr lang="es-ES"/>
          </a:p>
          <a:p>
            <a:pPr algn="ctr"/>
            <a:endParaRPr lang="es-ES" sz="1200">
              <a:solidFill>
                <a:srgbClr val="C6395B"/>
              </a:solidFill>
              <a:latin typeface="Grandview Display"/>
            </a:endParaRPr>
          </a:p>
          <a:p>
            <a:pPr algn="ctr"/>
            <a:endParaRPr lang="es-ES" sz="1200">
              <a:solidFill>
                <a:srgbClr val="C6395B"/>
              </a:solidFill>
              <a:latin typeface="Grandview Display"/>
            </a:endParaRPr>
          </a:p>
          <a:p>
            <a:pPr algn="ctr"/>
            <a:r>
              <a:rPr lang="es-ES" sz="1600" b="1">
                <a:solidFill>
                  <a:srgbClr val="283069"/>
                </a:solidFill>
                <a:latin typeface="Californian FB"/>
              </a:rPr>
              <a:t>A COMPARTIR</a:t>
            </a:r>
            <a:endParaRPr lang="en-US" sz="1600">
              <a:solidFill>
                <a:srgbClr val="000000"/>
              </a:solidFill>
              <a:latin typeface="Californian FB"/>
            </a:endParaRPr>
          </a:p>
          <a:p>
            <a:pPr algn="ctr"/>
            <a:r>
              <a:rPr lang="es-ES" sz="1200">
                <a:solidFill>
                  <a:srgbClr val="C6395B"/>
                </a:solidFill>
                <a:latin typeface="Grandview Display"/>
              </a:rPr>
              <a:t>Terrina de foie con mermelada casera y tostas</a:t>
            </a:r>
            <a:endParaRPr lang="es-ES">
              <a:solidFill>
                <a:srgbClr val="000000"/>
              </a:solidFill>
              <a:latin typeface="Aptos" panose="020B0004020202020204"/>
            </a:endParaRPr>
          </a:p>
          <a:p>
            <a:pPr algn="ctr"/>
            <a:r>
              <a:rPr lang="es-ES" sz="1200">
                <a:solidFill>
                  <a:srgbClr val="C6395B"/>
                </a:solidFill>
                <a:latin typeface="Grandview Display"/>
              </a:rPr>
              <a:t>Ensaladilla sevillana de gambas a la manzanilla</a:t>
            </a:r>
          </a:p>
          <a:p>
            <a:pPr algn="ctr"/>
            <a:r>
              <a:rPr lang="es-ES" sz="1200">
                <a:solidFill>
                  <a:srgbClr val="C6395B"/>
                </a:solidFill>
                <a:latin typeface="Grandview Display"/>
              </a:rPr>
              <a:t>Buñuelos de bacalao con alioli de pera</a:t>
            </a:r>
          </a:p>
          <a:p>
            <a:pPr algn="ctr"/>
            <a:endParaRPr lang="es-ES" sz="1200">
              <a:solidFill>
                <a:srgbClr val="C6395B"/>
              </a:solidFill>
              <a:latin typeface="Grandview Display"/>
            </a:endParaRPr>
          </a:p>
          <a:p>
            <a:pPr algn="ctr"/>
            <a:endParaRPr lang="es-ES" sz="1600" b="1">
              <a:solidFill>
                <a:srgbClr val="283069"/>
              </a:solidFill>
              <a:latin typeface="Californian FB"/>
            </a:endParaRPr>
          </a:p>
          <a:p>
            <a:pPr algn="ctr"/>
            <a:r>
              <a:rPr lang="es-ES" sz="1600" b="1">
                <a:solidFill>
                  <a:srgbClr val="283069"/>
                </a:solidFill>
                <a:latin typeface="Californian FB"/>
              </a:rPr>
              <a:t>PRINCIPAL</a:t>
            </a:r>
            <a:endParaRPr lang="es-ES"/>
          </a:p>
          <a:p>
            <a:pPr marL="228600" indent="-228600" algn="ctr">
              <a:buAutoNum type="alphaUcPeriod"/>
            </a:pPr>
            <a:r>
              <a:rPr lang="es-ES" sz="1200">
                <a:solidFill>
                  <a:srgbClr val="C6395B"/>
                </a:solidFill>
                <a:latin typeface="Grandview Display"/>
              </a:rPr>
              <a:t>Corvina a la Sanluqueña</a:t>
            </a:r>
          </a:p>
          <a:p>
            <a:pPr marL="228600" indent="-228600" algn="ctr">
              <a:buAutoNum type="alphaUcPeriod"/>
            </a:pPr>
            <a:r>
              <a:rPr lang="es-ES" sz="1200">
                <a:solidFill>
                  <a:srgbClr val="C6395B"/>
                </a:solidFill>
                <a:latin typeface="Grandview Display"/>
              </a:rPr>
              <a:t>Carrillada de ternera sobre </a:t>
            </a:r>
            <a:r>
              <a:rPr lang="es-ES" sz="1200" err="1">
                <a:solidFill>
                  <a:srgbClr val="C6395B"/>
                </a:solidFill>
                <a:latin typeface="Grandview Display"/>
              </a:rPr>
              <a:t>Parmentier</a:t>
            </a:r>
            <a:endParaRPr lang="es-ES" sz="1200">
              <a:solidFill>
                <a:srgbClr val="C6395B"/>
              </a:solidFill>
              <a:latin typeface="Grandview Display"/>
            </a:endParaRPr>
          </a:p>
          <a:p>
            <a:pPr algn="ctr"/>
            <a:endParaRPr lang="es-ES" sz="1200">
              <a:solidFill>
                <a:srgbClr val="C6395B"/>
              </a:solidFill>
              <a:latin typeface="Grandview Display"/>
              <a:cs typeface="Levenim MT"/>
            </a:endParaRPr>
          </a:p>
          <a:p>
            <a:pPr algn="ctr"/>
            <a:endParaRPr lang="es-ES" sz="1600">
              <a:solidFill>
                <a:srgbClr val="000000"/>
              </a:solidFill>
              <a:latin typeface="Californian FB"/>
              <a:cs typeface="Levenim MT"/>
            </a:endParaRPr>
          </a:p>
          <a:p>
            <a:pPr algn="ctr"/>
            <a:r>
              <a:rPr lang="es-ES" sz="1600" b="1">
                <a:solidFill>
                  <a:srgbClr val="283069"/>
                </a:solidFill>
                <a:latin typeface="Californian FB"/>
                <a:cs typeface="Levenim MT"/>
              </a:rPr>
              <a:t>Y DE POSTRE</a:t>
            </a:r>
            <a:endParaRPr lang="es-ES" sz="1600">
              <a:solidFill>
                <a:srgbClr val="000000"/>
              </a:solidFill>
              <a:latin typeface="Californian FB"/>
              <a:cs typeface="Levenim MT"/>
            </a:endParaRPr>
          </a:p>
          <a:p>
            <a:pPr algn="ctr"/>
            <a:r>
              <a:rPr lang="es-ES" sz="1200">
                <a:solidFill>
                  <a:srgbClr val="C6395B"/>
                </a:solidFill>
                <a:latin typeface="Grandview Display"/>
                <a:cs typeface="Levenim MT"/>
              </a:rPr>
              <a:t>Tocino de cielo con helado</a:t>
            </a:r>
            <a:endParaRPr lang="es-ES"/>
          </a:p>
          <a:p>
            <a:pPr algn="ctr"/>
            <a:endParaRPr lang="es-ES" sz="1200">
              <a:solidFill>
                <a:srgbClr val="C6395B"/>
              </a:solidFill>
              <a:latin typeface="Grandview Display"/>
              <a:cs typeface="Levenim MT"/>
            </a:endParaRPr>
          </a:p>
          <a:p>
            <a:pPr algn="ctr"/>
            <a:r>
              <a:rPr lang="es-ES" sz="2400" b="1">
                <a:solidFill>
                  <a:srgbClr val="283069"/>
                </a:solidFill>
                <a:latin typeface="Californian FB"/>
                <a:cs typeface="Levenim MT"/>
              </a:rPr>
              <a:t>59€</a:t>
            </a:r>
          </a:p>
          <a:p>
            <a:pPr algn="ctr"/>
            <a:r>
              <a:rPr lang="es-ES" sz="1200" b="1">
                <a:solidFill>
                  <a:srgbClr val="283069"/>
                </a:solidFill>
                <a:latin typeface="Grandview Display"/>
              </a:rPr>
              <a:t>Precio por persona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18F56256-EFC2-CE2C-24AB-C9D698AF3F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5915" y="3482400"/>
            <a:ext cx="217652" cy="214463"/>
          </a:xfrm>
          <a:prstGeom prst="rect">
            <a:avLst/>
          </a:prstGeom>
        </p:spPr>
      </p:pic>
      <p:pic>
        <p:nvPicPr>
          <p:cNvPr id="12" name="Imagen 11" descr="Imagen que contiene dibujo, luz, alimentos&#10;&#10;El contenido generado por IA puede ser incorrecto.">
            <a:extLst>
              <a:ext uri="{FF2B5EF4-FFF2-40B4-BE49-F238E27FC236}">
                <a16:creationId xmlns:a16="http://schemas.microsoft.com/office/drawing/2014/main" id="{DF6E66FF-333F-C560-1A3E-A9FA6FE6B0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6522" y="496594"/>
            <a:ext cx="1606006" cy="421953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99E083AA-41BF-FE5A-72E1-C32B0654D3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840000">
            <a:off x="43654" y="-430082"/>
            <a:ext cx="1694204" cy="2778513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CF3DC45F-C086-9F84-CCD3-7F25C4D2D4F0}"/>
              </a:ext>
            </a:extLst>
          </p:cNvPr>
          <p:cNvSpPr txBox="1"/>
          <p:nvPr/>
        </p:nvSpPr>
        <p:spPr>
          <a:xfrm>
            <a:off x="506011" y="7975200"/>
            <a:ext cx="3085853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1000">
                <a:solidFill>
                  <a:srgbClr val="283069"/>
                </a:solidFill>
                <a:latin typeface="Grandview Display"/>
              </a:rPr>
              <a:t>*Nuestro menú comienza con una breve espera de aproximadamente 30 minutos, durante la cual le ofreceremos un aperitivo de salchichón y queso de oveja acompañados de su bebida preferida.</a:t>
            </a:r>
            <a:br>
              <a:rPr lang="es-ES" sz="1000">
                <a:solidFill>
                  <a:srgbClr val="283069"/>
                </a:solidFill>
                <a:latin typeface="Grandview Display"/>
              </a:rPr>
            </a:br>
            <a:r>
              <a:rPr lang="es-ES" sz="1000">
                <a:solidFill>
                  <a:srgbClr val="283069"/>
                </a:solidFill>
                <a:latin typeface="Grandview Display"/>
              </a:rPr>
              <a:t>Un pequeño aperitivo para ir abriendo el apetito mientras preparamos cada detalle de su experiencia gastronómica.</a:t>
            </a:r>
            <a:endParaRPr lang="es-ES"/>
          </a:p>
          <a:p>
            <a:endParaRPr lang="es-ES" sz="1000">
              <a:solidFill>
                <a:srgbClr val="283069"/>
              </a:solidFill>
              <a:latin typeface="Grandview Display"/>
            </a:endParaRPr>
          </a:p>
          <a:p>
            <a:r>
              <a:rPr lang="es-ES" sz="1000">
                <a:solidFill>
                  <a:srgbClr val="283069"/>
                </a:solidFill>
                <a:latin typeface="Grandview Display"/>
              </a:rPr>
              <a:t>Precio con IVA incluido.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5A6D18A-0BEE-DA85-D194-2E6E50C40E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9667" y="4690449"/>
            <a:ext cx="217652" cy="214463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949CEA8A-43A7-0DE0-AF9D-ABC8F6ED28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9710" y="5751806"/>
            <a:ext cx="217652" cy="214463"/>
          </a:xfrm>
          <a:prstGeom prst="rect">
            <a:avLst/>
          </a:prstGeom>
        </p:spPr>
      </p:pic>
      <p:pic>
        <p:nvPicPr>
          <p:cNvPr id="8" name="Imagen 7" descr="Logotipo&#10;&#10;El contenido generado por IA puede ser incorrecto.">
            <a:extLst>
              <a:ext uri="{FF2B5EF4-FFF2-40B4-BE49-F238E27FC236}">
                <a16:creationId xmlns:a16="http://schemas.microsoft.com/office/drawing/2014/main" id="{9816C6FA-541A-D45D-32E2-CB7FAD2A346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44130" y="997467"/>
            <a:ext cx="3508958" cy="843979"/>
          </a:xfrm>
          <a:prstGeom prst="rect">
            <a:avLst/>
          </a:prstGeom>
        </p:spPr>
      </p:pic>
      <p:pic>
        <p:nvPicPr>
          <p:cNvPr id="9" name="Imagen 8" descr="Imagen que contiene Patrón de fondo&#10;&#10;El contenido generado por IA puede ser incorrecto.">
            <a:extLst>
              <a:ext uri="{FF2B5EF4-FFF2-40B4-BE49-F238E27FC236}">
                <a16:creationId xmlns:a16="http://schemas.microsoft.com/office/drawing/2014/main" id="{69892DCD-0AC4-8602-7FCE-9CDD70ED5D7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04581" y="7309704"/>
            <a:ext cx="1964832" cy="2137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177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6633">
            <a:alpha val="17000"/>
          </a:srgb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B8C3C58-BA09-92DD-878E-1AAB526202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B5676CEF-7EFD-587F-7E30-028724CFAE5F}"/>
              </a:ext>
            </a:extLst>
          </p:cNvPr>
          <p:cNvSpPr txBox="1"/>
          <p:nvPr/>
        </p:nvSpPr>
        <p:spPr>
          <a:xfrm>
            <a:off x="965203" y="2168548"/>
            <a:ext cx="4935224" cy="569386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b="1">
                <a:solidFill>
                  <a:srgbClr val="283069"/>
                </a:solidFill>
                <a:latin typeface="Californian FB"/>
                <a:cs typeface="Levenim MT"/>
              </a:rPr>
              <a:t>MENÚ CÓCTEL</a:t>
            </a:r>
            <a:endParaRPr lang="es-ES">
              <a:solidFill>
                <a:srgbClr val="000000"/>
              </a:solidFill>
              <a:latin typeface="Aptos" panose="020B0004020202020204"/>
              <a:cs typeface="Levenim MT"/>
            </a:endParaRPr>
          </a:p>
          <a:p>
            <a:pPr algn="ctr"/>
            <a:r>
              <a:rPr lang="es-ES" b="1">
                <a:solidFill>
                  <a:srgbClr val="283069"/>
                </a:solidFill>
                <a:latin typeface="Californian FB"/>
                <a:cs typeface="Levenim MT"/>
              </a:rPr>
              <a:t>APERITIVO</a:t>
            </a:r>
            <a:endParaRPr lang="es-ES"/>
          </a:p>
          <a:p>
            <a:pPr algn="ctr"/>
            <a:r>
              <a:rPr lang="es-ES" sz="1200">
                <a:solidFill>
                  <a:srgbClr val="C6395B"/>
                </a:solidFill>
                <a:latin typeface="Grandview Display"/>
              </a:rPr>
              <a:t>Salchichón y queso de oveja*</a:t>
            </a:r>
            <a:endParaRPr lang="es-ES"/>
          </a:p>
          <a:p>
            <a:pPr algn="ctr">
              <a:lnSpc>
                <a:spcPct val="200000"/>
              </a:lnSpc>
            </a:pPr>
            <a:endParaRPr lang="es-ES" sz="1200">
              <a:solidFill>
                <a:srgbClr val="C6395B"/>
              </a:solidFill>
              <a:latin typeface="Grandview Display"/>
            </a:endParaRPr>
          </a:p>
          <a:p>
            <a:pPr algn="ctr"/>
            <a:r>
              <a:rPr lang="es-ES" sz="1600" b="1">
                <a:solidFill>
                  <a:srgbClr val="283069"/>
                </a:solidFill>
                <a:latin typeface="Californian FB"/>
              </a:rPr>
              <a:t>PARA EMPEZAR</a:t>
            </a:r>
            <a:endParaRPr lang="es-ES"/>
          </a:p>
          <a:p>
            <a:pPr algn="ctr"/>
            <a:r>
              <a:rPr lang="es-ES" sz="1200">
                <a:solidFill>
                  <a:srgbClr val="C6395B"/>
                </a:solidFill>
                <a:latin typeface="Grandview Display"/>
              </a:rPr>
              <a:t>Jamón de Bellota Gabriel Castaño</a:t>
            </a:r>
            <a:endParaRPr lang="en-US" sz="1200">
              <a:solidFill>
                <a:srgbClr val="000000"/>
              </a:solidFill>
              <a:latin typeface="Grandview Display"/>
            </a:endParaRPr>
          </a:p>
          <a:p>
            <a:pPr algn="ctr"/>
            <a:r>
              <a:rPr lang="es-ES" sz="1200">
                <a:solidFill>
                  <a:srgbClr val="C6395B"/>
                </a:solidFill>
                <a:latin typeface="Grandview Display"/>
              </a:rPr>
              <a:t>Ensaladilla sevillana de gambas a la manzanilla</a:t>
            </a:r>
            <a:endParaRPr lang="en-US"/>
          </a:p>
          <a:p>
            <a:pPr algn="ctr"/>
            <a:r>
              <a:rPr lang="es-ES" sz="1200">
                <a:solidFill>
                  <a:srgbClr val="C6395B"/>
                </a:solidFill>
                <a:latin typeface="Grandview Display"/>
              </a:rPr>
              <a:t>Brocheta de salmón y tártara de hinojo</a:t>
            </a:r>
            <a:endParaRPr lang="en-US" sz="1200">
              <a:solidFill>
                <a:srgbClr val="000000"/>
              </a:solidFill>
              <a:latin typeface="Grandview Display"/>
            </a:endParaRPr>
          </a:p>
          <a:p>
            <a:pPr algn="ctr"/>
            <a:r>
              <a:rPr lang="es-ES" sz="1200">
                <a:solidFill>
                  <a:srgbClr val="C6395B"/>
                </a:solidFill>
                <a:latin typeface="Grandview Display"/>
              </a:rPr>
              <a:t>Croquetas de jamón</a:t>
            </a:r>
            <a:endParaRPr lang="en-US" sz="1200">
              <a:solidFill>
                <a:srgbClr val="000000"/>
              </a:solidFill>
              <a:latin typeface="Grandview Display"/>
            </a:endParaRPr>
          </a:p>
          <a:p>
            <a:pPr algn="ctr"/>
            <a:r>
              <a:rPr lang="es-ES" sz="1200">
                <a:solidFill>
                  <a:srgbClr val="C6395B"/>
                </a:solidFill>
                <a:latin typeface="Grandview Display"/>
              </a:rPr>
              <a:t>Merluza frita con mayo jerezana</a:t>
            </a:r>
            <a:endParaRPr lang="en-US" sz="1200">
              <a:solidFill>
                <a:srgbClr val="000000"/>
              </a:solidFill>
              <a:latin typeface="Grandview Display"/>
            </a:endParaRPr>
          </a:p>
          <a:p>
            <a:pPr algn="ctr"/>
            <a:r>
              <a:rPr lang="es-ES" sz="1200" err="1">
                <a:solidFill>
                  <a:srgbClr val="C6395B"/>
                </a:solidFill>
                <a:latin typeface="Grandview Display"/>
              </a:rPr>
              <a:t>Pastela</a:t>
            </a:r>
            <a:r>
              <a:rPr lang="es-ES" sz="1200">
                <a:solidFill>
                  <a:srgbClr val="C6395B"/>
                </a:solidFill>
                <a:latin typeface="Grandview Display"/>
              </a:rPr>
              <a:t> moruna</a:t>
            </a:r>
            <a:endParaRPr lang="en-US" sz="1200">
              <a:solidFill>
                <a:srgbClr val="000000"/>
              </a:solidFill>
              <a:latin typeface="Grandview Display"/>
            </a:endParaRPr>
          </a:p>
          <a:p>
            <a:pPr algn="ctr">
              <a:lnSpc>
                <a:spcPct val="200000"/>
              </a:lnSpc>
            </a:pPr>
            <a:endParaRPr lang="es-ES" sz="1200">
              <a:solidFill>
                <a:srgbClr val="000000"/>
              </a:solidFill>
              <a:latin typeface="Grandview Display"/>
            </a:endParaRPr>
          </a:p>
          <a:p>
            <a:pPr algn="ctr"/>
            <a:r>
              <a:rPr lang="es-ES" sz="1600" b="1">
                <a:solidFill>
                  <a:srgbClr val="283069"/>
                </a:solidFill>
                <a:latin typeface="Californian FB"/>
              </a:rPr>
              <a:t>CONTINUAMOS</a:t>
            </a:r>
            <a:endParaRPr lang="en-US" sz="1600">
              <a:solidFill>
                <a:srgbClr val="000000"/>
              </a:solidFill>
              <a:latin typeface="Californian FB"/>
            </a:endParaRPr>
          </a:p>
          <a:p>
            <a:pPr algn="ctr"/>
            <a:r>
              <a:rPr lang="es-ES" sz="1200">
                <a:solidFill>
                  <a:srgbClr val="C6395B"/>
                </a:solidFill>
                <a:latin typeface="Grandview Display"/>
              </a:rPr>
              <a:t>Fideos marineros o Arroz de cola de toro </a:t>
            </a:r>
            <a:endParaRPr lang="es-ES" sz="1200">
              <a:solidFill>
                <a:srgbClr val="000000"/>
              </a:solidFill>
              <a:latin typeface="Grandview Display"/>
            </a:endParaRPr>
          </a:p>
          <a:p>
            <a:pPr algn="ctr">
              <a:lnSpc>
                <a:spcPct val="200000"/>
              </a:lnSpc>
            </a:pPr>
            <a:endParaRPr lang="es-ES" sz="1200">
              <a:solidFill>
                <a:srgbClr val="C6395B"/>
              </a:solidFill>
              <a:latin typeface="Grandview Display"/>
            </a:endParaRPr>
          </a:p>
          <a:p>
            <a:pPr algn="ctr"/>
            <a:r>
              <a:rPr lang="es-ES" sz="1600" b="1">
                <a:solidFill>
                  <a:srgbClr val="283069"/>
                </a:solidFill>
                <a:latin typeface="Californian FB"/>
              </a:rPr>
              <a:t>PARA FINALIZAR</a:t>
            </a:r>
            <a:endParaRPr lang="es-ES" sz="1600">
              <a:latin typeface="Californian FB"/>
            </a:endParaRPr>
          </a:p>
          <a:p>
            <a:pPr algn="ctr"/>
            <a:r>
              <a:rPr lang="es-ES" sz="1200">
                <a:solidFill>
                  <a:srgbClr val="C6395B"/>
                </a:solidFill>
                <a:latin typeface="Grandview Display"/>
              </a:rPr>
              <a:t>Entrecote de vaca </a:t>
            </a:r>
            <a:r>
              <a:rPr lang="es-ES" sz="1200">
                <a:solidFill>
                  <a:srgbClr val="C6395B"/>
                </a:solidFill>
                <a:latin typeface="Grandview Display"/>
                <a:cs typeface="Levenim MT"/>
              </a:rPr>
              <a:t>trinchado</a:t>
            </a:r>
            <a:endParaRPr lang="es-ES" sz="1200">
              <a:solidFill>
                <a:srgbClr val="000000"/>
              </a:solidFill>
              <a:latin typeface="Grandview Display"/>
            </a:endParaRPr>
          </a:p>
          <a:p>
            <a:pPr algn="ctr">
              <a:lnSpc>
                <a:spcPct val="200000"/>
              </a:lnSpc>
            </a:pPr>
            <a:endParaRPr lang="es-ES" sz="1200">
              <a:solidFill>
                <a:srgbClr val="000000"/>
              </a:solidFill>
              <a:latin typeface="Grandview Display"/>
              <a:cs typeface="Levenim MT"/>
            </a:endParaRPr>
          </a:p>
          <a:p>
            <a:pPr algn="ctr"/>
            <a:r>
              <a:rPr lang="es-ES" sz="1600" b="1">
                <a:solidFill>
                  <a:srgbClr val="283069"/>
                </a:solidFill>
                <a:latin typeface="Californian FB"/>
                <a:cs typeface="Levenim MT"/>
              </a:rPr>
              <a:t>Y DE POSTRE</a:t>
            </a:r>
            <a:endParaRPr lang="es-ES" sz="1600">
              <a:solidFill>
                <a:srgbClr val="000000"/>
              </a:solidFill>
              <a:latin typeface="Californian FB"/>
              <a:cs typeface="Levenim MT"/>
            </a:endParaRPr>
          </a:p>
          <a:p>
            <a:pPr algn="ctr"/>
            <a:r>
              <a:rPr lang="es-ES" sz="1200">
                <a:solidFill>
                  <a:srgbClr val="C6395B"/>
                </a:solidFill>
                <a:latin typeface="Grandview Display"/>
                <a:cs typeface="Levenim MT"/>
              </a:rPr>
              <a:t>Surtido de postres</a:t>
            </a:r>
            <a:endParaRPr lang="es-ES"/>
          </a:p>
          <a:p>
            <a:pPr algn="ctr"/>
            <a:endParaRPr lang="es-ES" sz="1200">
              <a:solidFill>
                <a:srgbClr val="C6395B"/>
              </a:solidFill>
              <a:latin typeface="Grandview Display"/>
              <a:cs typeface="Levenim MT"/>
            </a:endParaRPr>
          </a:p>
          <a:p>
            <a:pPr algn="ctr"/>
            <a:r>
              <a:rPr lang="es-ES" sz="2400" b="1">
                <a:solidFill>
                  <a:srgbClr val="283069"/>
                </a:solidFill>
                <a:latin typeface="Californian FB"/>
                <a:cs typeface="Levenim MT"/>
              </a:rPr>
              <a:t>62€</a:t>
            </a:r>
          </a:p>
          <a:p>
            <a:pPr algn="ctr"/>
            <a:r>
              <a:rPr lang="es-ES" sz="1200" b="1">
                <a:solidFill>
                  <a:srgbClr val="283069"/>
                </a:solidFill>
                <a:latin typeface="Grandview Display"/>
              </a:rPr>
              <a:t>Precio por persona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A5090533-726E-BCDC-6D84-7ABCAA9B01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5915" y="3033696"/>
            <a:ext cx="217652" cy="214463"/>
          </a:xfrm>
          <a:prstGeom prst="rect">
            <a:avLst/>
          </a:prstGeom>
        </p:spPr>
      </p:pic>
      <p:pic>
        <p:nvPicPr>
          <p:cNvPr id="12" name="Imagen 11" descr="Imagen que contiene dibujo, luz, alimentos&#10;&#10;El contenido generado por IA puede ser incorrecto.">
            <a:extLst>
              <a:ext uri="{FF2B5EF4-FFF2-40B4-BE49-F238E27FC236}">
                <a16:creationId xmlns:a16="http://schemas.microsoft.com/office/drawing/2014/main" id="{3879A736-6881-1E4E-D823-294FC849FB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6522" y="496594"/>
            <a:ext cx="1606006" cy="421953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B3F9E3FB-F60E-474C-358E-5BA431F13B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840000">
            <a:off x="43654" y="-430082"/>
            <a:ext cx="1694204" cy="2778513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BC3C3CB8-0643-000C-AE40-12C1425A103D}"/>
              </a:ext>
            </a:extLst>
          </p:cNvPr>
          <p:cNvSpPr txBox="1"/>
          <p:nvPr/>
        </p:nvSpPr>
        <p:spPr>
          <a:xfrm>
            <a:off x="506011" y="8026973"/>
            <a:ext cx="3085853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1000">
                <a:solidFill>
                  <a:srgbClr val="283069"/>
                </a:solidFill>
                <a:latin typeface="Grandview Display"/>
              </a:rPr>
              <a:t>*Nuestro menú comienza con una breve espera de aproximadamente 30 minutos, durante la cual le ofreceremos un aperitivo de salchichón y queso de oveja acompañados de su bebida preferida.</a:t>
            </a:r>
            <a:br>
              <a:rPr lang="es-ES" sz="1000">
                <a:solidFill>
                  <a:srgbClr val="283069"/>
                </a:solidFill>
                <a:latin typeface="Grandview Display"/>
              </a:rPr>
            </a:br>
            <a:r>
              <a:rPr lang="es-ES" sz="1000">
                <a:solidFill>
                  <a:srgbClr val="283069"/>
                </a:solidFill>
                <a:latin typeface="Grandview Display"/>
              </a:rPr>
              <a:t>Un pequeño aperitivo para ir abriendo el apetito mientras preparamos cada detalle de su experiencia gastronómica.</a:t>
            </a:r>
            <a:endParaRPr lang="es-ES"/>
          </a:p>
          <a:p>
            <a:endParaRPr lang="es-ES" sz="1000">
              <a:solidFill>
                <a:srgbClr val="283069"/>
              </a:solidFill>
              <a:latin typeface="Grandview Display"/>
            </a:endParaRPr>
          </a:p>
          <a:p>
            <a:r>
              <a:rPr lang="es-ES" sz="1000">
                <a:solidFill>
                  <a:srgbClr val="283069"/>
                </a:solidFill>
                <a:latin typeface="Grandview Display"/>
              </a:rPr>
              <a:t>Precio con IVA incluido.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8FFB89B-5852-54E8-44B5-9FB65C683B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9667" y="5553341"/>
            <a:ext cx="217652" cy="214463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EB12D390-4F12-3623-A7FE-D4BC0A3E0E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9710" y="6338573"/>
            <a:ext cx="217652" cy="214463"/>
          </a:xfrm>
          <a:prstGeom prst="rect">
            <a:avLst/>
          </a:prstGeom>
        </p:spPr>
      </p:pic>
      <p:pic>
        <p:nvPicPr>
          <p:cNvPr id="8" name="Imagen 7" descr="Logotipo&#10;&#10;El contenido generado por IA puede ser incorrecto.">
            <a:extLst>
              <a:ext uri="{FF2B5EF4-FFF2-40B4-BE49-F238E27FC236}">
                <a16:creationId xmlns:a16="http://schemas.microsoft.com/office/drawing/2014/main" id="{523CA6D6-7512-D542-5ED8-7806227A0AD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44130" y="893920"/>
            <a:ext cx="3508958" cy="843979"/>
          </a:xfrm>
          <a:prstGeom prst="rect">
            <a:avLst/>
          </a:prstGeom>
        </p:spPr>
      </p:pic>
      <p:pic>
        <p:nvPicPr>
          <p:cNvPr id="9" name="Imagen 8" descr="Imagen que contiene Patrón de fondo&#10;&#10;El contenido generado por IA puede ser incorrecto.">
            <a:extLst>
              <a:ext uri="{FF2B5EF4-FFF2-40B4-BE49-F238E27FC236}">
                <a16:creationId xmlns:a16="http://schemas.microsoft.com/office/drawing/2014/main" id="{C73BD53B-4A01-FAFC-4947-4E9EE6BD777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04581" y="7309704"/>
            <a:ext cx="1964832" cy="2137677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316ED1E1-F0B0-B842-302C-DC0A197269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0667" y="4742223"/>
            <a:ext cx="217652" cy="214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3157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0e83a98-dd67-4033-95cc-3b8f3044b883" xsi:nil="true"/>
    <lcf76f155ced4ddcb4097134ff3c332f xmlns="e239ceae-4e89-4a6a-85ab-87869ea9f19d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0659377FB5EAAF47B55C238A79B3E10D" ma:contentTypeVersion="14" ma:contentTypeDescription="Crear nuevo documento." ma:contentTypeScope="" ma:versionID="9c5e98c4650ec4f6e21fc8e0e2dd3137">
  <xsd:schema xmlns:xsd="http://www.w3.org/2001/XMLSchema" xmlns:xs="http://www.w3.org/2001/XMLSchema" xmlns:p="http://schemas.microsoft.com/office/2006/metadata/properties" xmlns:ns2="e239ceae-4e89-4a6a-85ab-87869ea9f19d" xmlns:ns3="a0e83a98-dd67-4033-95cc-3b8f3044b883" targetNamespace="http://schemas.microsoft.com/office/2006/metadata/properties" ma:root="true" ma:fieldsID="8d537f5cd8ec58a7dfd931faaf5ee5c7" ns2:_="" ns3:_="">
    <xsd:import namespace="e239ceae-4e89-4a6a-85ab-87869ea9f19d"/>
    <xsd:import namespace="a0e83a98-dd67-4033-95cc-3b8f3044b88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39ceae-4e89-4a6a-85ab-87869ea9f1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Etiquetas de imagen" ma:readOnly="false" ma:fieldId="{5cf76f15-5ced-4ddc-b409-7134ff3c332f}" ma:taxonomyMulti="true" ma:sspId="163b71cd-7cf8-4c71-b5b7-c6326ced1fb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e83a98-dd67-4033-95cc-3b8f3044b883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8e6a679a-1ede-4586-a4ad-1605a3aafaaf}" ma:internalName="TaxCatchAll" ma:showField="CatchAllData" ma:web="a0e83a98-dd67-4033-95cc-3b8f3044b88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52FDF4-4A15-48F2-A93D-234FEB6DA943}">
  <ds:schemaRefs>
    <ds:schemaRef ds:uri="a0e83a98-dd67-4033-95cc-3b8f3044b883"/>
    <ds:schemaRef ds:uri="e239ceae-4e89-4a6a-85ab-87869ea9f19d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A69DB45-4760-47E6-B123-9C1031DB421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651BC41-F7D2-4646-9D66-182DDBFAD999}"/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A4 Paper (210x297 mm)</PresentationFormat>
  <Slides>8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revision>1</cp:revision>
  <dcterms:created xsi:type="dcterms:W3CDTF">2025-07-01T11:14:26Z</dcterms:created>
  <dcterms:modified xsi:type="dcterms:W3CDTF">2025-07-02T10:58:51Z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0x0101000659377FB5EAAF47B55C238A79B3E10D</vt:lpwstr>
  </property>
  <property fmtid="{D5CDD505-2E9C-101B-9397-08002B2CF9AE}" pid="3" name="MediaServiceImageTags">
    <vt:lpwstr/>
  </property>
</Properties>
</file>